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8" r:id="rId4"/>
  </p:sldMasterIdLst>
  <p:notesMasterIdLst>
    <p:notesMasterId r:id="rId5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9F34E-E1D6-4032-BEA1-590FC328EC99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60B9-92AF-4F45-A4BE-DB9232B0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6279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931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250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332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55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813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170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749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236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578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893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166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842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947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715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720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207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3320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957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402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529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7897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48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8428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712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050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8514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1485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3327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8428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0935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1498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5807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057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0935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9782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2196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8925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7795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175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1561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15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978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219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759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058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03A8-DFFB-4104-B741-7C06A9F2306C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70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7E2-858D-4670-9B0E-7AB5CB48720E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AE92-5B61-496C-BBEE-37D71241F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46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7E2-858D-4670-9B0E-7AB5CB48720E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AE92-5B61-496C-BBEE-37D71241F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584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7E2-858D-4670-9B0E-7AB5CB48720E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AE92-5B61-496C-BBEE-37D71241F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281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264D1-391E-4EBD-9DAC-7D467F944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0C21D-2C10-4B0F-AE7A-02BAE4779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62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264D1-391E-4EBD-9DAC-7D467F944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0C21D-2C10-4B0F-AE7A-02BAE4779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74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264D1-391E-4EBD-9DAC-7D467F944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0C21D-2C10-4B0F-AE7A-02BAE4779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97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264D1-391E-4EBD-9DAC-7D467F944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0C21D-2C10-4B0F-AE7A-02BAE4779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32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264D1-391E-4EBD-9DAC-7D467F944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0C21D-2C10-4B0F-AE7A-02BAE4779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51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264D1-391E-4EBD-9DAC-7D467F944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0C21D-2C10-4B0F-AE7A-02BAE4779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81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264D1-391E-4EBD-9DAC-7D467F944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0C21D-2C10-4B0F-AE7A-02BAE4779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63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264D1-391E-4EBD-9DAC-7D467F944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0C21D-2C10-4B0F-AE7A-02BAE4779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56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7E2-858D-4670-9B0E-7AB5CB48720E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AE92-5B61-496C-BBEE-37D71241F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136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264D1-391E-4EBD-9DAC-7D467F944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0C21D-2C10-4B0F-AE7A-02BAE4779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28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264D1-391E-4EBD-9DAC-7D467F944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0C21D-2C10-4B0F-AE7A-02BAE4779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34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264D1-391E-4EBD-9DAC-7D467F944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0C21D-2C10-4B0F-AE7A-02BAE4779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36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68314" y="2165103"/>
            <a:ext cx="417195" cy="2864485"/>
          </a:xfrm>
          <a:custGeom>
            <a:avLst/>
            <a:gdLst/>
            <a:ahLst/>
            <a:cxnLst/>
            <a:rect l="l" t="t" r="r" b="b"/>
            <a:pathLst>
              <a:path w="417194" h="2864485">
                <a:moveTo>
                  <a:pt x="375043" y="0"/>
                </a:moveTo>
                <a:lnTo>
                  <a:pt x="41668" y="0"/>
                </a:lnTo>
                <a:lnTo>
                  <a:pt x="25449" y="3276"/>
                </a:lnTo>
                <a:lnTo>
                  <a:pt x="12204" y="12207"/>
                </a:lnTo>
                <a:lnTo>
                  <a:pt x="3274" y="25449"/>
                </a:lnTo>
                <a:lnTo>
                  <a:pt x="0" y="41655"/>
                </a:lnTo>
                <a:lnTo>
                  <a:pt x="0" y="2822447"/>
                </a:lnTo>
                <a:lnTo>
                  <a:pt x="3274" y="2838654"/>
                </a:lnTo>
                <a:lnTo>
                  <a:pt x="12204" y="2851896"/>
                </a:lnTo>
                <a:lnTo>
                  <a:pt x="25449" y="2860827"/>
                </a:lnTo>
                <a:lnTo>
                  <a:pt x="41668" y="2864104"/>
                </a:lnTo>
                <a:lnTo>
                  <a:pt x="375043" y="2864104"/>
                </a:lnTo>
                <a:lnTo>
                  <a:pt x="391262" y="2860827"/>
                </a:lnTo>
                <a:lnTo>
                  <a:pt x="404507" y="2851896"/>
                </a:lnTo>
                <a:lnTo>
                  <a:pt x="413437" y="2838654"/>
                </a:lnTo>
                <a:lnTo>
                  <a:pt x="416712" y="2822447"/>
                </a:lnTo>
                <a:lnTo>
                  <a:pt x="416712" y="41655"/>
                </a:lnTo>
                <a:lnTo>
                  <a:pt x="413437" y="25449"/>
                </a:lnTo>
                <a:lnTo>
                  <a:pt x="404507" y="12207"/>
                </a:lnTo>
                <a:lnTo>
                  <a:pt x="391262" y="3276"/>
                </a:lnTo>
                <a:lnTo>
                  <a:pt x="375043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68314" y="2165103"/>
            <a:ext cx="417195" cy="2864485"/>
          </a:xfrm>
          <a:custGeom>
            <a:avLst/>
            <a:gdLst/>
            <a:ahLst/>
            <a:cxnLst/>
            <a:rect l="l" t="t" r="r" b="b"/>
            <a:pathLst>
              <a:path w="417194" h="2864485">
                <a:moveTo>
                  <a:pt x="0" y="41655"/>
                </a:moveTo>
                <a:lnTo>
                  <a:pt x="3274" y="25449"/>
                </a:lnTo>
                <a:lnTo>
                  <a:pt x="12204" y="12207"/>
                </a:lnTo>
                <a:lnTo>
                  <a:pt x="25449" y="3276"/>
                </a:lnTo>
                <a:lnTo>
                  <a:pt x="41668" y="0"/>
                </a:lnTo>
                <a:lnTo>
                  <a:pt x="375043" y="0"/>
                </a:lnTo>
                <a:lnTo>
                  <a:pt x="391262" y="3276"/>
                </a:lnTo>
                <a:lnTo>
                  <a:pt x="404507" y="12207"/>
                </a:lnTo>
                <a:lnTo>
                  <a:pt x="413437" y="25449"/>
                </a:lnTo>
                <a:lnTo>
                  <a:pt x="416712" y="41655"/>
                </a:lnTo>
                <a:lnTo>
                  <a:pt x="416712" y="2822447"/>
                </a:lnTo>
                <a:lnTo>
                  <a:pt x="413437" y="2838654"/>
                </a:lnTo>
                <a:lnTo>
                  <a:pt x="404507" y="2851896"/>
                </a:lnTo>
                <a:lnTo>
                  <a:pt x="391262" y="2860827"/>
                </a:lnTo>
                <a:lnTo>
                  <a:pt x="375043" y="2864104"/>
                </a:lnTo>
                <a:lnTo>
                  <a:pt x="41668" y="2864104"/>
                </a:lnTo>
                <a:lnTo>
                  <a:pt x="25449" y="2860827"/>
                </a:lnTo>
                <a:lnTo>
                  <a:pt x="12204" y="2851896"/>
                </a:lnTo>
                <a:lnTo>
                  <a:pt x="3274" y="2838654"/>
                </a:lnTo>
                <a:lnTo>
                  <a:pt x="0" y="2822447"/>
                </a:lnTo>
                <a:lnTo>
                  <a:pt x="0" y="41655"/>
                </a:lnTo>
                <a:close/>
              </a:path>
            </a:pathLst>
          </a:custGeom>
          <a:ln w="25399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3059" y="1850897"/>
            <a:ext cx="82378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49905" y="5245829"/>
            <a:ext cx="404418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F81B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dirty="0">
                <a:solidFill>
                  <a:prstClr val="white"/>
                </a:solidFill>
              </a:rPr>
              <a:t>Высшая школа </a:t>
            </a:r>
            <a:r>
              <a:rPr spc="-5" dirty="0">
                <a:solidFill>
                  <a:prstClr val="white"/>
                </a:solidFill>
              </a:rPr>
              <a:t>экономики, Москва,</a:t>
            </a:r>
            <a:r>
              <a:rPr spc="10" dirty="0">
                <a:solidFill>
                  <a:prstClr val="white"/>
                </a:solidFill>
              </a:rPr>
              <a:t> </a:t>
            </a:r>
            <a:r>
              <a:rPr spc="-5" dirty="0">
                <a:solidFill>
                  <a:prstClr val="white"/>
                </a:solidFill>
              </a:rPr>
              <a:t>2014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059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dirty="0">
                <a:solidFill>
                  <a:prstClr val="white"/>
                </a:solidFill>
              </a:rPr>
              <a:t>Высшая школа </a:t>
            </a:r>
            <a:r>
              <a:rPr spc="-5" dirty="0">
                <a:solidFill>
                  <a:prstClr val="white"/>
                </a:solidFill>
              </a:rPr>
              <a:t>экономики, Москва,</a:t>
            </a:r>
            <a:r>
              <a:rPr spc="10" dirty="0">
                <a:solidFill>
                  <a:prstClr val="white"/>
                </a:solidFill>
              </a:rPr>
              <a:t> </a:t>
            </a:r>
            <a:r>
              <a:rPr spc="-5" dirty="0">
                <a:solidFill>
                  <a:prstClr val="white"/>
                </a:solidFill>
              </a:rPr>
              <a:t>2014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949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751838" y="3448811"/>
            <a:ext cx="396239" cy="566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1627" y="1376172"/>
            <a:ext cx="4331208" cy="1036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522738" y="2340882"/>
            <a:ext cx="445007" cy="906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950976" y="2567939"/>
            <a:ext cx="3419855" cy="13243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522738" y="2340864"/>
            <a:ext cx="445007" cy="2264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950975" y="4102608"/>
            <a:ext cx="3395472" cy="9738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522738" y="2340864"/>
            <a:ext cx="445007" cy="34503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950975" y="5286755"/>
            <a:ext cx="3395472" cy="9753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3678" y="1679449"/>
            <a:ext cx="3701415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dirty="0">
                <a:solidFill>
                  <a:prstClr val="white"/>
                </a:solidFill>
              </a:rPr>
              <a:t>Высшая школа </a:t>
            </a:r>
            <a:r>
              <a:rPr spc="-5" dirty="0">
                <a:solidFill>
                  <a:prstClr val="white"/>
                </a:solidFill>
              </a:rPr>
              <a:t>экономики, Москва,</a:t>
            </a:r>
            <a:r>
              <a:rPr spc="10" dirty="0">
                <a:solidFill>
                  <a:prstClr val="white"/>
                </a:solidFill>
              </a:rPr>
              <a:t> </a:t>
            </a:r>
            <a:r>
              <a:rPr spc="-5" dirty="0">
                <a:solidFill>
                  <a:prstClr val="white"/>
                </a:solidFill>
              </a:rPr>
              <a:t>2014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738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dirty="0">
                <a:solidFill>
                  <a:prstClr val="white"/>
                </a:solidFill>
              </a:rPr>
              <a:t>Высшая школа </a:t>
            </a:r>
            <a:r>
              <a:rPr spc="-5" dirty="0">
                <a:solidFill>
                  <a:prstClr val="white"/>
                </a:solidFill>
              </a:rPr>
              <a:t>экономики, Москва,</a:t>
            </a:r>
            <a:r>
              <a:rPr spc="10" dirty="0">
                <a:solidFill>
                  <a:prstClr val="white"/>
                </a:solidFill>
              </a:rPr>
              <a:t> </a:t>
            </a:r>
            <a:r>
              <a:rPr spc="-5" dirty="0">
                <a:solidFill>
                  <a:prstClr val="white"/>
                </a:solidFill>
              </a:rPr>
              <a:t>2014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925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dirty="0">
                <a:solidFill>
                  <a:prstClr val="white"/>
                </a:solidFill>
              </a:rPr>
              <a:t>Высшая школа </a:t>
            </a:r>
            <a:r>
              <a:rPr spc="-5" dirty="0">
                <a:solidFill>
                  <a:prstClr val="white"/>
                </a:solidFill>
              </a:rPr>
              <a:t>экономики, Москва,</a:t>
            </a:r>
            <a:r>
              <a:rPr spc="10" dirty="0">
                <a:solidFill>
                  <a:prstClr val="white"/>
                </a:solidFill>
              </a:rPr>
              <a:t> </a:t>
            </a:r>
            <a:r>
              <a:rPr spc="-5" dirty="0">
                <a:solidFill>
                  <a:prstClr val="white"/>
                </a:solidFill>
              </a:rPr>
              <a:t>2014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573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+mn-lt"/>
              </a:defRPr>
            </a:lvl1pPr>
            <a:lvl2pPr latinLnBrk="0">
              <a:defRPr lang="ru-RU" sz="2800">
                <a:latin typeface="+mn-lt"/>
              </a:defRPr>
            </a:lvl2pPr>
            <a:lvl3pPr latinLnBrk="0">
              <a:defRPr lang="ru-RU" sz="2400">
                <a:latin typeface="+mn-lt"/>
              </a:defRPr>
            </a:lvl3pPr>
            <a:lvl4pPr latinLnBrk="0">
              <a:defRPr lang="ru-RU" sz="2400">
                <a:latin typeface="+mn-lt"/>
              </a:defRPr>
            </a:lvl4pPr>
            <a:lvl5pPr latinLnBrk="0">
              <a:defRPr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uk-UA"/>
              <a:pPr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dirty="0">
                <a:solidFill>
                  <a:prstClr val="white"/>
                </a:solidFill>
              </a:rPr>
              <a:t>Высшая школа </a:t>
            </a:r>
            <a:r>
              <a:rPr spc="-5" dirty="0">
                <a:solidFill>
                  <a:prstClr val="white"/>
                </a:solidFill>
              </a:rPr>
              <a:t>экономики, Москва,</a:t>
            </a:r>
            <a:r>
              <a:rPr spc="10" dirty="0">
                <a:solidFill>
                  <a:prstClr val="white"/>
                </a:solidFill>
              </a:rPr>
              <a:t> </a:t>
            </a:r>
            <a:r>
              <a:rPr spc="-5" dirty="0">
                <a:solidFill>
                  <a:prstClr val="white"/>
                </a:solidFill>
              </a:rPr>
              <a:t>2013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38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7E2-858D-4670-9B0E-7AB5CB48720E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AE92-5B61-496C-BBEE-37D71241F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347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dirty="0">
                <a:solidFill>
                  <a:prstClr val="white"/>
                </a:solidFill>
              </a:rPr>
              <a:t>Высшая школа </a:t>
            </a:r>
            <a:r>
              <a:rPr spc="-5" dirty="0">
                <a:solidFill>
                  <a:prstClr val="white"/>
                </a:solidFill>
              </a:rPr>
              <a:t>экономики, Москва,</a:t>
            </a:r>
            <a:r>
              <a:rPr spc="10" dirty="0">
                <a:solidFill>
                  <a:prstClr val="white"/>
                </a:solidFill>
              </a:rPr>
              <a:t> </a:t>
            </a:r>
            <a:r>
              <a:rPr spc="-5" dirty="0">
                <a:solidFill>
                  <a:prstClr val="white"/>
                </a:solidFill>
              </a:rPr>
              <a:t>2013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664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5200" y="1679449"/>
            <a:ext cx="3700145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dirty="0">
                <a:solidFill>
                  <a:prstClr val="white"/>
                </a:solidFill>
              </a:rPr>
              <a:t>Высшая школа </a:t>
            </a:r>
            <a:r>
              <a:rPr spc="-5" dirty="0">
                <a:solidFill>
                  <a:prstClr val="white"/>
                </a:solidFill>
              </a:rPr>
              <a:t>экономики, Москва,</a:t>
            </a:r>
            <a:r>
              <a:rPr spc="10" dirty="0">
                <a:solidFill>
                  <a:prstClr val="white"/>
                </a:solidFill>
              </a:rPr>
              <a:t> </a:t>
            </a:r>
            <a:r>
              <a:rPr spc="-5" dirty="0">
                <a:solidFill>
                  <a:prstClr val="white"/>
                </a:solidFill>
              </a:rPr>
              <a:t>2013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301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dirty="0">
                <a:solidFill>
                  <a:prstClr val="white"/>
                </a:solidFill>
              </a:rPr>
              <a:t>Высшая школа </a:t>
            </a:r>
            <a:r>
              <a:rPr spc="-5" dirty="0">
                <a:solidFill>
                  <a:prstClr val="white"/>
                </a:solidFill>
              </a:rPr>
              <a:t>экономики, Москва,</a:t>
            </a:r>
            <a:r>
              <a:rPr spc="10" dirty="0">
                <a:solidFill>
                  <a:prstClr val="white"/>
                </a:solidFill>
              </a:rPr>
              <a:t> </a:t>
            </a:r>
            <a:r>
              <a:rPr spc="-5" dirty="0">
                <a:solidFill>
                  <a:prstClr val="white"/>
                </a:solidFill>
              </a:rPr>
              <a:t>2013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009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" y="2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dirty="0">
                <a:solidFill>
                  <a:prstClr val="white"/>
                </a:solidFill>
              </a:rPr>
              <a:t>Высшая школа </a:t>
            </a:r>
            <a:r>
              <a:rPr spc="-5" dirty="0">
                <a:solidFill>
                  <a:prstClr val="white"/>
                </a:solidFill>
              </a:rPr>
              <a:t>экономики, Москва,</a:t>
            </a:r>
            <a:r>
              <a:rPr spc="10" dirty="0">
                <a:solidFill>
                  <a:prstClr val="white"/>
                </a:solidFill>
              </a:rPr>
              <a:t> </a:t>
            </a:r>
            <a:r>
              <a:rPr spc="-5" dirty="0">
                <a:solidFill>
                  <a:prstClr val="white"/>
                </a:solidFill>
              </a:rPr>
              <a:t>2013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05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7E2-858D-4670-9B0E-7AB5CB48720E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AE92-5B61-496C-BBEE-37D71241F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69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7E2-858D-4670-9B0E-7AB5CB48720E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AE92-5B61-496C-BBEE-37D71241F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7E2-858D-4670-9B0E-7AB5CB48720E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AE92-5B61-496C-BBEE-37D71241F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24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7E2-858D-4670-9B0E-7AB5CB48720E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AE92-5B61-496C-BBEE-37D71241F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35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7E2-858D-4670-9B0E-7AB5CB48720E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AE92-5B61-496C-BBEE-37D71241F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03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7E2-858D-4670-9B0E-7AB5CB48720E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AE92-5B61-496C-BBEE-37D71241F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961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A47E2-858D-4670-9B0E-7AB5CB48720E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0AE92-5B61-496C-BBEE-37D71241F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554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A264D1-391E-4EBD-9DAC-7D467F944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80C21D-2C10-4B0F-AE7A-02BAE4779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16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9144000" cy="68579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8489" y="266336"/>
            <a:ext cx="79070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170" y="1788922"/>
            <a:ext cx="824367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4476" y="6465989"/>
            <a:ext cx="1951355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dirty="0">
                <a:solidFill>
                  <a:prstClr val="white"/>
                </a:solidFill>
              </a:rPr>
              <a:t>Высшая школа </a:t>
            </a:r>
            <a:r>
              <a:rPr spc="-5" dirty="0">
                <a:solidFill>
                  <a:prstClr val="white"/>
                </a:solidFill>
              </a:rPr>
              <a:t>экономики, Москва,</a:t>
            </a:r>
            <a:r>
              <a:rPr spc="10" dirty="0">
                <a:solidFill>
                  <a:prstClr val="white"/>
                </a:solidFill>
              </a:rPr>
              <a:t> </a:t>
            </a:r>
            <a:r>
              <a:rPr spc="-5" dirty="0">
                <a:solidFill>
                  <a:prstClr val="white"/>
                </a:solidFill>
              </a:rPr>
              <a:t>2014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57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57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45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" y="2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899" y="62738"/>
            <a:ext cx="780821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7935" y="1469788"/>
            <a:ext cx="824814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4476" y="6465989"/>
            <a:ext cx="1951355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dirty="0">
                <a:solidFill>
                  <a:prstClr val="white"/>
                </a:solidFill>
              </a:rPr>
              <a:t>Высшая школа </a:t>
            </a:r>
            <a:r>
              <a:rPr spc="-5" dirty="0">
                <a:solidFill>
                  <a:prstClr val="white"/>
                </a:solidFill>
              </a:rPr>
              <a:t>экономики, Москва,</a:t>
            </a:r>
            <a:r>
              <a:rPr spc="10" dirty="0">
                <a:solidFill>
                  <a:prstClr val="white"/>
                </a:solidFill>
              </a:rPr>
              <a:t> </a:t>
            </a:r>
            <a:r>
              <a:rPr spc="-5" dirty="0">
                <a:solidFill>
                  <a:prstClr val="white"/>
                </a:solidFill>
              </a:rPr>
              <a:t>2013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57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57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65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emf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30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30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3348" y="2349174"/>
            <a:ext cx="8197515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ПРАКТИЧЕСКИЕ АСПЕКТЫ НОРМАТИВНО-ПРАВОВОГО ОБЕСПЕЧЕНИЯ СОВРЕМЕННОГО ОБРАЗОВАТЕЛЬНОГО ПРОЦЕССА. ОСНОВНЫЕ ТЕНДЕНЦИИ И ПРИОРИТЕТЫ ОБРАЗОВАТЕЛЬНОЙ СТРАТЕГИИ В 2018-2019 УЧЕБНОМ ГОДУ.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0738" y="4877261"/>
            <a:ext cx="4844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Удовенко Андрей Васильевич,</a:t>
            </a:r>
          </a:p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Министра </a:t>
            </a:r>
          </a:p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образования и науки </a:t>
            </a:r>
          </a:p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Донецкой Народной Республики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364138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6200"/>
            <a:ext cx="6383712" cy="10523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  СИСТЕМЫ   ОБРАЗОВАНИЯ</a:t>
            </a:r>
          </a:p>
          <a:p>
            <a:pPr marL="285750" marR="36195" algn="ctr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8.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601" y="1143001"/>
            <a:ext cx="8763000" cy="580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450215" algn="just">
              <a:lnSpc>
                <a:spcPct val="115000"/>
              </a:lnSpc>
              <a:spcAft>
                <a:spcPts val="1800"/>
              </a:spcAft>
            </a:pP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I. </a:t>
            </a:r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 основным образовательным программам относятся: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Основные профессиональные образовательные программы: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Образовательные программы среднего профессионального образования:</a:t>
            </a:r>
            <a:endParaRPr lang="ru-RU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2.1.1. Программы подготовки квалифицированных рабочих, служащих.  </a:t>
            </a:r>
            <a:endParaRPr lang="ru-RU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2.1.2. Программы подготовки специалистов среднего звена.</a:t>
            </a:r>
            <a:endParaRPr lang="ru-RU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Образовательные программы высшего профессионального образования:</a:t>
            </a:r>
            <a:endParaRPr lang="ru-RU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2.2.1. Программы </a:t>
            </a:r>
            <a:r>
              <a:rPr lang="ru-RU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2.2.2. Программы </a:t>
            </a:r>
            <a:r>
              <a:rPr lang="ru-RU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2.2.3. Программы магистратуры, интернатуры.</a:t>
            </a:r>
            <a:endParaRPr lang="ru-RU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" marR="36195" indent="450215" algn="just">
              <a:lnSpc>
                <a:spcPct val="115000"/>
              </a:lnSpc>
              <a:spcAft>
                <a:spcPts val="1800"/>
              </a:spcAft>
            </a:pPr>
            <a:endParaRPr lang="ru-RU" sz="2400" dirty="0">
              <a:solidFill>
                <a:prstClr val="black"/>
              </a:solidFill>
              <a:latin typeface="Arial"/>
              <a:ea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76200"/>
            <a:ext cx="6383712" cy="1070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ОБРАЗОВАТЕЛЬНЫЕ ПРОГРАММЫ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10.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6200"/>
            <a:ext cx="6383712" cy="10523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  СИСТЕМЫ   ОБРАЗОВАНИЯ</a:t>
            </a:r>
          </a:p>
          <a:p>
            <a:pPr marL="285750" marR="36195" algn="ctr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8.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5" y="1371600"/>
            <a:ext cx="8976922" cy="547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450215" algn="ctr">
              <a:lnSpc>
                <a:spcPct val="115000"/>
              </a:lnSpc>
              <a:spcAft>
                <a:spcPts val="1800"/>
              </a:spcAft>
            </a:pP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I. </a:t>
            </a:r>
            <a:r>
              <a:rPr lang="ru-RU" sz="28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 основным образовательным </a:t>
            </a:r>
          </a:p>
          <a:p>
            <a:pPr marL="36195" marR="36195" indent="450215" algn="ctr">
              <a:lnSpc>
                <a:spcPct val="115000"/>
              </a:lnSpc>
              <a:spcAft>
                <a:spcPts val="1800"/>
              </a:spcAft>
            </a:pPr>
            <a:r>
              <a:rPr lang="ru-RU" sz="28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программам относятся:</a:t>
            </a:r>
          </a:p>
          <a:p>
            <a:pPr marL="36195" marR="36195" indent="450215" algn="just">
              <a:lnSpc>
                <a:spcPct val="115000"/>
              </a:lnSpc>
              <a:spcAft>
                <a:spcPts val="1800"/>
              </a:spcAft>
            </a:pP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3.Основные программы профессионального обучения:</a:t>
            </a:r>
          </a:p>
          <a:p>
            <a:pPr marL="36195" marR="36195" indent="450215" algn="just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3.1. Программы профессиональной подготовки по профессиям рабочих, должностям служащих. </a:t>
            </a:r>
          </a:p>
          <a:p>
            <a:pPr marL="36195" marR="36195" indent="450215" algn="just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3.2.     Программы переподготовки рабочих, служащих. </a:t>
            </a:r>
          </a:p>
          <a:p>
            <a:pPr marL="36195" marR="36195" indent="450215" algn="just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3.3.  Программы повышения квалификации рабочих, служащих.</a:t>
            </a:r>
          </a:p>
          <a:p>
            <a:pPr marL="36195" marR="36195" indent="450215" algn="just">
              <a:lnSpc>
                <a:spcPct val="115000"/>
              </a:lnSpc>
              <a:spcAft>
                <a:spcPts val="1800"/>
              </a:spcAft>
            </a:pPr>
            <a:endParaRPr lang="ru-RU" sz="2400" dirty="0">
              <a:solidFill>
                <a:prstClr val="black"/>
              </a:solidFill>
              <a:latin typeface="Arial"/>
              <a:ea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76200"/>
            <a:ext cx="6383712" cy="1070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ОБРАЗОВАТЕЛЬНЫЕ ПРОГРАММЫ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10.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41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6200"/>
            <a:ext cx="6383712" cy="10523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  СИСТЕМЫ   ОБРАЗОВАНИЯ</a:t>
            </a:r>
          </a:p>
          <a:p>
            <a:pPr marL="285750" marR="36195" algn="ctr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8.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842" y="1219200"/>
            <a:ext cx="910665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/>
                <a:ea typeface="Calibri"/>
              </a:rPr>
              <a:t>II</a:t>
            </a:r>
            <a:r>
              <a:rPr lang="ru-RU" sz="2800" b="1" dirty="0">
                <a:solidFill>
                  <a:srgbClr val="000066"/>
                </a:solidFill>
                <a:latin typeface="Times New Roman"/>
                <a:ea typeface="Calibri"/>
              </a:rPr>
              <a:t>. К дополнительным образовательным </a:t>
            </a:r>
            <a:endParaRPr lang="ru-RU" sz="2800" dirty="0">
              <a:solidFill>
                <a:srgbClr val="000066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000066"/>
                </a:solidFill>
                <a:latin typeface="Times New Roman"/>
                <a:ea typeface="Calibri"/>
              </a:rPr>
              <a:t>программам относятся:</a:t>
            </a:r>
            <a:endParaRPr lang="ru-RU" sz="2800" dirty="0">
              <a:solidFill>
                <a:srgbClr val="000066"/>
              </a:solidFill>
              <a:latin typeface="Times New Roman"/>
              <a:ea typeface="Times New Roman"/>
            </a:endParaRPr>
          </a:p>
          <a:p>
            <a:pPr marL="742950" lvl="1" indent="-285750" algn="ctr">
              <a:buFont typeface="+mj-lt"/>
              <a:buAutoNum type="arabicPeriod"/>
              <a:tabLst>
                <a:tab pos="914400" algn="l"/>
              </a:tabLst>
            </a:pPr>
            <a:r>
              <a:rPr lang="ru-RU" sz="2400" b="1" dirty="0">
                <a:solidFill>
                  <a:srgbClr val="800000"/>
                </a:solidFill>
                <a:latin typeface="Times New Roman"/>
                <a:ea typeface="Calibri"/>
              </a:rPr>
              <a:t>Дополнительные общеобразовательные программы: </a:t>
            </a:r>
            <a:endParaRPr lang="ru-RU" sz="2400" b="1" dirty="0">
              <a:solidFill>
                <a:srgbClr val="000066"/>
              </a:solidFill>
              <a:latin typeface="Times New Roman"/>
              <a:ea typeface="Calibri"/>
            </a:endParaRPr>
          </a:p>
          <a:p>
            <a:pPr lvl="1" algn="ctr">
              <a:tabLst>
                <a:tab pos="914400" algn="l"/>
              </a:tabLst>
            </a:pPr>
            <a:r>
              <a:rPr lang="ru-RU" sz="2400" b="1" dirty="0">
                <a:solidFill>
                  <a:srgbClr val="000066"/>
                </a:solidFill>
                <a:latin typeface="Times New Roman"/>
                <a:ea typeface="Calibri"/>
              </a:rPr>
              <a:t>  1.1. Дополнительные общеразвивающие программы.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1">
              <a:buClr>
                <a:srgbClr val="000066"/>
              </a:buClr>
            </a:pPr>
            <a:r>
              <a:rPr lang="ru-RU" sz="2400" b="1" dirty="0">
                <a:solidFill>
                  <a:srgbClr val="000066"/>
                </a:solidFill>
                <a:latin typeface="Times New Roman"/>
                <a:ea typeface="Calibri"/>
              </a:rPr>
              <a:t>        1.2. Дополнительные   предпрофессиональные программы.</a:t>
            </a:r>
            <a:endParaRPr lang="ru-RU" sz="24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36830" marR="36830" indent="448310" algn="just"/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</a:t>
            </a:r>
            <a:r>
              <a:rPr lang="ru-RU" sz="24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2. Дополнительные профессиональные программы:</a:t>
            </a:r>
            <a:endParaRPr lang="ru-RU" sz="2400" dirty="0">
              <a:solidFill>
                <a:srgbClr val="800000"/>
              </a:solidFill>
              <a:latin typeface="Times New Roman"/>
              <a:ea typeface="Times New Roman"/>
            </a:endParaRPr>
          </a:p>
          <a:p>
            <a:pPr marL="36830" marR="36830" indent="448310" algn="just"/>
            <a:r>
              <a:rPr lang="ru-RU" sz="2400" b="1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          2.1. Программы повышения квалификации. </a:t>
            </a:r>
            <a:endParaRPr lang="ru-RU" sz="2400" dirty="0">
              <a:solidFill>
                <a:srgbClr val="000066"/>
              </a:solidFill>
              <a:latin typeface="Times New Roman"/>
              <a:ea typeface="Times New Roman"/>
            </a:endParaRPr>
          </a:p>
          <a:p>
            <a:pPr marL="36830" marR="36830" indent="448310" algn="just"/>
            <a:r>
              <a:rPr lang="ru-RU" sz="2400" b="1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          2.2. Программы профессиональной переподготовки.</a:t>
            </a:r>
            <a:endParaRPr lang="ru-RU" sz="2400" dirty="0">
              <a:solidFill>
                <a:srgbClr val="000066"/>
              </a:solidFill>
              <a:latin typeface="Times New Roman"/>
              <a:ea typeface="Times New Roman"/>
            </a:endParaRPr>
          </a:p>
          <a:p>
            <a:pPr marL="36830" marR="36830" indent="448310" algn="just"/>
            <a:r>
              <a:rPr lang="ru-RU" sz="2400" b="1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          2.3.Программы подготовки научно-педагогических         кадров в аспирантуре (адъюнктуре). </a:t>
            </a:r>
            <a:endParaRPr lang="ru-RU" sz="2400" dirty="0">
              <a:solidFill>
                <a:srgbClr val="000066"/>
              </a:solidFill>
              <a:latin typeface="Times New Roman"/>
              <a:ea typeface="Times New Roman"/>
            </a:endParaRPr>
          </a:p>
          <a:p>
            <a:pPr marL="36830" marR="36830" indent="448310" algn="just"/>
            <a:r>
              <a:rPr lang="ru-RU" sz="2400" b="1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          2.4. Программы ординатуры.</a:t>
            </a:r>
            <a:endParaRPr lang="ru-RU" sz="2400" dirty="0">
              <a:solidFill>
                <a:srgbClr val="000066"/>
              </a:solidFill>
              <a:latin typeface="Times New Roman"/>
              <a:ea typeface="Times New Roman"/>
            </a:endParaRPr>
          </a:p>
          <a:p>
            <a:pPr marL="36830" marR="36830" indent="448310" algn="just"/>
            <a:r>
              <a:rPr lang="ru-RU" sz="2400" b="1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          2.5. Программы </a:t>
            </a:r>
            <a:r>
              <a:rPr lang="ru-RU" sz="2400" b="1" dirty="0" err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ассистентуры</a:t>
            </a:r>
            <a:r>
              <a:rPr lang="ru-RU" sz="2400" b="1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-стажировки.</a:t>
            </a:r>
            <a:endParaRPr lang="ru-RU" sz="2400" dirty="0">
              <a:solidFill>
                <a:srgbClr val="000066"/>
              </a:solidFill>
              <a:latin typeface="Times New Roman"/>
              <a:ea typeface="Times New Roman"/>
            </a:endParaRPr>
          </a:p>
          <a:p>
            <a:pPr marL="457200" indent="-457200" algn="ctr">
              <a:lnSpc>
                <a:spcPct val="150000"/>
              </a:lnSpc>
              <a:spcAft>
                <a:spcPts val="1000"/>
              </a:spcAft>
              <a:buFontTx/>
              <a:buAutoNum type="arabicParenR"/>
            </a:pPr>
            <a:endParaRPr lang="ru-RU" sz="2400" b="1" dirty="0">
              <a:solidFill>
                <a:srgbClr val="8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76200"/>
            <a:ext cx="6383712" cy="1070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ОБРАЗОВАТЕЛЬНЫЕ ПРОГРАММЫ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10.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0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6200"/>
            <a:ext cx="6383712" cy="10523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  СИСТЕМЫ   ОБРАЗОВАНИЯ</a:t>
            </a:r>
          </a:p>
          <a:p>
            <a:pPr marL="285750" marR="36195" algn="ctr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8.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5" y="1219200"/>
            <a:ext cx="8836026" cy="529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Образовательная программа это: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Комплекс основных характеристик образования: </a:t>
            </a:r>
          </a:p>
          <a:p>
            <a:pPr marL="742950" lvl="1" indent="-285750" algn="just">
              <a:lnSpc>
                <a:spcPct val="115000"/>
              </a:lnSpc>
              <a:buFont typeface="+mj-lt"/>
              <a:buAutoNum type="arabicPeriod"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Объем и содержание образования определенного уровня и (или) определенной направленности, которые представлены в виде комплекта учебно-методической документации: </a:t>
            </a:r>
          </a:p>
          <a:p>
            <a:pPr marL="1143000" lvl="2" indent="-228600" algn="just">
              <a:lnSpc>
                <a:spcPct val="115000"/>
              </a:lnSpc>
              <a:buFont typeface="+mj-lt"/>
              <a:buAutoNum type="arabicPeriod"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Примерного учебного плана  (учебного плана). </a:t>
            </a:r>
          </a:p>
          <a:p>
            <a:pPr marL="1143000" lvl="2" indent="-228600" algn="just">
              <a:lnSpc>
                <a:spcPct val="115000"/>
              </a:lnSpc>
              <a:buFont typeface="+mj-lt"/>
              <a:buAutoNum type="arabicPeriod"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Примерного календарного учебного графика  (календарного учебного графика). </a:t>
            </a:r>
          </a:p>
          <a:p>
            <a:pPr marL="1143000" lvl="2" indent="-228600" algn="just">
              <a:lnSpc>
                <a:spcPct val="115000"/>
              </a:lnSpc>
              <a:buFont typeface="+mj-lt"/>
              <a:buAutoNum type="arabicPeriod"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Примерных рабочих программ учебных предметов, курсов, дисциплин (модулей), иных компонентов (рабочих программ учебных предметов, курсов, дисциплин (модулей), иных компонентов). </a:t>
            </a:r>
          </a:p>
          <a:p>
            <a:pPr marL="742950" lvl="1" indent="-285750" algn="just">
              <a:lnSpc>
                <a:spcPct val="115000"/>
              </a:lnSpc>
              <a:buFont typeface="+mj-lt"/>
              <a:buAutoNum type="arabicPeriod"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Планируемые результаты освоения образовательной программы.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Примерные организационно-педагогические условия образовательной деятельности.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Форма аттестации обучающихся.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Оценочные и методические материалы.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76200"/>
            <a:ext cx="6383712" cy="1070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ОБРАЗОВАТЕЛЬНЫЕ ПРОГРАММЫ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10.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4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6200"/>
            <a:ext cx="6383712" cy="10523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  СИСТЕМЫ   ОБРАЗОВАНИЯ</a:t>
            </a:r>
          </a:p>
          <a:p>
            <a:pPr marL="285750" marR="36195" algn="ctr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8.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7975" y="1128539"/>
            <a:ext cx="8455025" cy="5312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000"/>
              </a:lnSpc>
            </a:pPr>
            <a:r>
              <a:rPr lang="ru-RU" sz="2400" b="1" dirty="0">
                <a:solidFill>
                  <a:srgbClr val="000066"/>
                </a:solidFill>
                <a:latin typeface="Times New Roman"/>
                <a:ea typeface="Calibri"/>
              </a:rPr>
              <a:t>Организации, осуществляющие образовательную деятельность по имеющим государственную аккредитацию образовательным программам, в том числе общеобразовательным (начального общего, основного общего и среднего общего образования) самостоятельно разрабатывают и утверждают рабочие основные образовательные программы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</a:rPr>
              <a:t>в соответствии с Государственными образовательными стандартами </a:t>
            </a:r>
            <a:r>
              <a:rPr lang="ru-RU" sz="2400" b="1" dirty="0">
                <a:solidFill>
                  <a:srgbClr val="000066"/>
                </a:solidFill>
                <a:latin typeface="Times New Roman"/>
                <a:ea typeface="Calibri"/>
              </a:rPr>
              <a:t>и                    </a:t>
            </a:r>
            <a:r>
              <a:rPr lang="ru-RU" sz="2400" b="1" dirty="0">
                <a:solidFill>
                  <a:srgbClr val="660033"/>
                </a:solidFill>
                <a:latin typeface="Times New Roman"/>
                <a:ea typeface="Calibri"/>
              </a:rPr>
              <a:t>с учетом соответствующих Примерных основных образовательных программ.</a:t>
            </a:r>
            <a:endParaRPr lang="ru-RU" sz="2400" b="1" dirty="0">
              <a:solidFill>
                <a:srgbClr val="6600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76200"/>
            <a:ext cx="6383712" cy="1070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ОБРАЗОВАТЕЛЬНЫЕ ПРОГРАММЫ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10.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1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5" y="4217385"/>
            <a:ext cx="8836025" cy="1487587"/>
          </a:xfrm>
          <a:prstGeom prst="rect">
            <a:avLst/>
          </a:prstGeom>
          <a:solidFill>
            <a:srgbClr val="FFCC99"/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" marR="28575" indent="304800" algn="ctr" fontAlgn="t">
              <a:spcBef>
                <a:spcPts val="225"/>
              </a:spcBef>
              <a:spcAft>
                <a:spcPts val="225"/>
              </a:spcAft>
            </a:pPr>
            <a:r>
              <a:rPr lang="ru-RU" sz="2800" b="1" dirty="0">
                <a:solidFill>
                  <a:srgbClr val="000066"/>
                </a:solidFill>
                <a:latin typeface="Times New Roman"/>
                <a:ea typeface="Times New Roman"/>
              </a:rPr>
              <a:t>Государственный  образовательный  стандарт  </a:t>
            </a:r>
          </a:p>
          <a:p>
            <a:pPr marL="28575" marR="28575" indent="304800" algn="ctr" fontAlgn="t">
              <a:spcBef>
                <a:spcPts val="225"/>
              </a:spcBef>
              <a:spcAft>
                <a:spcPts val="225"/>
              </a:spcAft>
            </a:pPr>
            <a:r>
              <a:rPr lang="ru-RU" sz="2800" b="1" dirty="0">
                <a:solidFill>
                  <a:srgbClr val="000066"/>
                </a:solidFill>
                <a:latin typeface="Times New Roman"/>
                <a:ea typeface="Times New Roman"/>
              </a:rPr>
              <a:t>начального  общего,  основного  общего  </a:t>
            </a:r>
          </a:p>
          <a:p>
            <a:pPr marL="28575" marR="28575" indent="304800" algn="ctr" fontAlgn="t">
              <a:spcBef>
                <a:spcPts val="225"/>
              </a:spcBef>
              <a:spcAft>
                <a:spcPts val="225"/>
              </a:spcAft>
            </a:pPr>
            <a:r>
              <a:rPr lang="ru-RU" sz="2800" b="1" dirty="0">
                <a:solidFill>
                  <a:srgbClr val="000066"/>
                </a:solidFill>
                <a:latin typeface="Times New Roman"/>
                <a:ea typeface="Times New Roman"/>
              </a:rPr>
              <a:t>и  среднего  общего 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7800" y="160338"/>
            <a:ext cx="647700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ru-RU" sz="2000" b="1" dirty="0">
                <a:solidFill>
                  <a:srgbClr val="800000"/>
                </a:solidFill>
                <a:latin typeface="Times New Roman"/>
                <a:ea typeface="Times New Roman"/>
              </a:rPr>
              <a:t>МИНИСТЕРСТВО  ОБРАЗОВАНИЯ  И  НАУКИ  ДОНЕЦКОЙ  НАРОДНОЙ  РЕСПУБЛИКИ</a:t>
            </a:r>
            <a:endParaRPr lang="ru-RU" sz="2000" b="1" dirty="0">
              <a:solidFill>
                <a:srgbClr val="800000"/>
              </a:solidFill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0713"/>
            <a:ext cx="2748785" cy="2446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82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312743"/>
            <a:ext cx="6400800" cy="457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200" b="1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Государственный образовательный стандарт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5" y="1295400"/>
            <a:ext cx="883602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buSzPts val="1400"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Государственный образовательный стандарт представляет собой совокупность требований, обязательных при реализации основной образовательной программы. </a:t>
            </a:r>
          </a:p>
          <a:p>
            <a:pPr lvl="1" algn="ctr">
              <a:lnSpc>
                <a:spcPct val="115000"/>
              </a:lnSpc>
              <a:buSzPts val="1400"/>
            </a:pP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Стандарт включает в себя требования к:</a:t>
            </a:r>
            <a:endParaRPr lang="ru-RU" sz="2800" b="1" dirty="0">
              <a:solidFill>
                <a:srgbClr val="8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6858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результатам освоения основной образовательной программы;</a:t>
            </a:r>
            <a:endParaRPr lang="ru-RU" sz="14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6858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структуре основной образовательной программы как к комплексу основных характеристик образования (объему и содержанию, которые представлены в виде учебного плана, рабочих программ учебных предметов, курсов, дисциплин (модулей), иных компонентов, планируемых результатов), в том числе требования к соотношению частей основной образовательной программы и их объему, а также к соотношению обязательной части основной образовательной программы и части, формируемой участниками образовательных отношений;</a:t>
            </a:r>
            <a:endParaRPr lang="ru-RU" sz="14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6858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условиям реализации основной образовательной программы, в том числе к кадровым, финансовым, материально-техническим и иным условиям.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4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312743"/>
            <a:ext cx="6400800" cy="457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200" b="1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Государственный образовательный стандарт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4" y="1524000"/>
            <a:ext cx="883602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buSzPts val="1400"/>
              <a:buFont typeface="+mj-lt"/>
              <a:buAutoNum type="arabicPeriod"/>
            </a:pP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573" y="1295400"/>
            <a:ext cx="88360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Требования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к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структуре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программы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7975" y="2427188"/>
            <a:ext cx="853122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Рабочая  основная  образовательная  программа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должна   содержать  три  раздела: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19400" y="3470807"/>
            <a:ext cx="4038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/>
              <a:buChar char=""/>
            </a:pPr>
            <a:r>
              <a:rPr lang="uk-UA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целевой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/>
              <a:buChar char=""/>
            </a:pPr>
            <a:r>
              <a:rPr lang="uk-UA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содержательный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/>
              <a:buChar char=""/>
            </a:pPr>
            <a:r>
              <a:rPr lang="uk-UA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организационный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1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312743"/>
            <a:ext cx="6400800" cy="457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200" b="1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Государственный образовательный стандарт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4" y="1524000"/>
            <a:ext cx="883602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buSzPts val="1400"/>
              <a:buFont typeface="+mj-lt"/>
              <a:buAutoNum type="arabicPeriod"/>
            </a:pP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573" y="1295400"/>
            <a:ext cx="88360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Требования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к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структуре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программы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5577" y="1737623"/>
            <a:ext cx="8759823" cy="461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uk-UA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Целевой</a:t>
            </a:r>
            <a:r>
              <a:rPr lang="uk-UA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раздел</a:t>
            </a:r>
            <a:endParaRPr lang="ru-RU" sz="24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Целевой раздел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Рабочей основной образовательной программы должен определять общее назначение, цели, задачи, планируемые результаты реализации основной образовательной программы, а также способы определения достижения этих целей и результатов.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ctr">
              <a:lnSpc>
                <a:spcPct val="150000"/>
              </a:lnSpc>
            </a:pPr>
            <a:r>
              <a:rPr lang="ru-RU" sz="2400" b="1" dirty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Целевой раздел должен включать:</a:t>
            </a:r>
            <a:endParaRPr lang="ru-RU" sz="2400" b="1" dirty="0">
              <a:solidFill>
                <a:srgbClr val="800000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пояснительную записку;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планируемые результаты освоения обучающимися основной образовательной программы;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систему оценки </a:t>
            </a:r>
            <a:r>
              <a:rPr lang="uk-UA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достижения</a:t>
            </a:r>
            <a:r>
              <a:rPr lang="uk-UA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планируемых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результатов освоения основной образовательной программы.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3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312743"/>
            <a:ext cx="6400800" cy="457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200" b="1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Государственный образовательный стандарт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4" y="1524000"/>
            <a:ext cx="883602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buSzPts val="1400"/>
              <a:buFont typeface="+mj-lt"/>
              <a:buAutoNum type="arabicPeriod"/>
            </a:pP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573" y="1295400"/>
            <a:ext cx="88360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Требования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к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структуре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программы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1" y="2027446"/>
            <a:ext cx="8762999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uk-UA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Целевой</a:t>
            </a:r>
            <a:r>
              <a:rPr lang="uk-UA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раздел</a:t>
            </a:r>
            <a:endParaRPr lang="ru-RU" sz="24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indent="450215" algn="ctr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Пояснительная записка должна раскрывать: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цели и задачи реализации основной образовательной программы, конкретизированные в соответствии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</a:t>
            </a:r>
            <a:r>
              <a:rPr lang="uk-UA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требованиями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Стандарта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 результатам освоения обучающимися Рабочей образовательной программы;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принципы и подходы к формированию Рабочей образовательной программы;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общую  характеристику  Рабочей  образовательной  программы;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общие  подходы  к  организации  внеурочной  деятельности.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05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312743"/>
            <a:ext cx="6400800" cy="8356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200" b="1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ru-RU" sz="2000" b="1" dirty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МИНИСТЕРСТВО  ОБРАЗОВАНИЯ  И  НАУКИ  ДОНЕЦКОЙ  НАРОДНОЙ  РЕСПУБЛИКИ</a:t>
            </a:r>
            <a:endParaRPr lang="ru-RU" sz="2000" dirty="0">
              <a:solidFill>
                <a:srgbClr val="8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4" y="1524000"/>
            <a:ext cx="883602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buSzPts val="1400"/>
              <a:buFont typeface="+mj-lt"/>
              <a:buAutoNum type="arabicPeriod"/>
            </a:pP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948" y="1726287"/>
            <a:ext cx="4446444" cy="395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58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312743"/>
            <a:ext cx="6400800" cy="457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200" b="1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Государственный образовательный стандарт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4" y="1524000"/>
            <a:ext cx="883602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buSzPts val="1400"/>
              <a:buFont typeface="+mj-lt"/>
              <a:buAutoNum type="arabicPeriod"/>
            </a:pP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573" y="1295400"/>
            <a:ext cx="88360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Требования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к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структуре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программы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1" y="1737624"/>
            <a:ext cx="8762999" cy="4653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uk-UA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Целевой</a:t>
            </a:r>
            <a:r>
              <a:rPr lang="uk-UA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раздел</a:t>
            </a:r>
            <a:endParaRPr lang="ru-RU" sz="2000" b="1" dirty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indent="450215" algn="ctr"/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Планируемые результаты освоения обучающимися </a:t>
            </a:r>
          </a:p>
          <a:p>
            <a:pPr indent="450215" algn="ctr"/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Рабочей основной образовательной программы должны:</a:t>
            </a:r>
          </a:p>
          <a:p>
            <a:pPr indent="450215" algn="ctr"/>
            <a:endParaRPr lang="ru-RU" sz="20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tabLst>
                <a:tab pos="571500" algn="l"/>
                <a:tab pos="685800" algn="l"/>
                <a:tab pos="2857500" algn="l"/>
                <a:tab pos="5829300" algn="l"/>
                <a:tab pos="59436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обеспечивать связь между требованиями Стандарта, образовательной деятельностью и системой оценки результатов освоения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Рабочей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образовательной программы;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tabLst>
                <a:tab pos="571500" algn="l"/>
                <a:tab pos="685800" algn="l"/>
                <a:tab pos="2857500" algn="l"/>
                <a:tab pos="5829300" algn="l"/>
                <a:tab pos="59436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являться содержательной и </a:t>
            </a:r>
            <a:r>
              <a:rPr lang="ru-RU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критериальной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основой для разработки Рабочей образовательной программы, в том числе для разработки: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Рабочих программ учебных предметов, курсов;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Программ  воспитания,  развития  и  социализации  обучающихся;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Программ  коррекционной  работы;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Рабочих  программ  курсов  внеурочной  деятельности;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Программ  развития  универсальных  учебных  действий, 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8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312743"/>
            <a:ext cx="6400800" cy="457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200" b="1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Государственный образовательный стандарт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4" y="1524000"/>
            <a:ext cx="883602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buSzPts val="1400"/>
              <a:buFont typeface="+mj-lt"/>
              <a:buAutoNum type="arabicPeriod"/>
            </a:pP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573" y="1295400"/>
            <a:ext cx="88360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Требования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к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структуре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программы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843" y="1737625"/>
            <a:ext cx="8965760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uk-UA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Целевой</a:t>
            </a:r>
            <a:r>
              <a:rPr lang="uk-UA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раздел</a:t>
            </a:r>
            <a:endParaRPr lang="ru-RU" sz="2200" b="1" dirty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</a:pPr>
            <a:r>
              <a:rPr lang="ru-RU" sz="2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Система оценки достижения планируемых результатов   освоения Рабочей основной образовательной программы </a:t>
            </a:r>
          </a:p>
          <a:p>
            <a:pPr indent="450215" algn="ctr">
              <a:lnSpc>
                <a:spcPct val="115000"/>
              </a:lnSpc>
            </a:pPr>
            <a:r>
              <a:rPr lang="ru-RU" sz="2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должна включать описание:</a:t>
            </a:r>
            <a:endParaRPr lang="ru-RU" sz="22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организации, форм представления и учёта результатов промежуточной аттестации обучающихся в рамках урочной и внеурочной деятельности; 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организации, содержания и критериев оценки результатов по учебным предметам, выносимым на итоговую (государственную итоговую) аттестацию; 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организации, критериев оценки и форм представления и учёта результатов оценки учебно-исследовательской и проектной деятельности обучающихся.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312743"/>
            <a:ext cx="6400800" cy="457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200" b="1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Государственный образовательный стандарт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4" y="1524000"/>
            <a:ext cx="883602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buSzPts val="1400"/>
              <a:buFont typeface="+mj-lt"/>
              <a:buAutoNum type="arabicPeriod"/>
            </a:pP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573" y="1295400"/>
            <a:ext cx="88360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Требования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к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структуре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программы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66800" y="1737624"/>
            <a:ext cx="6400799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Содержательный</a:t>
            </a:r>
            <a:r>
              <a:rPr lang="uk-UA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раздел</a:t>
            </a:r>
            <a:endParaRPr lang="ru-RU" sz="24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5577" y="2248614"/>
            <a:ext cx="8836023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Содержательный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раздел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определяет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общее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содержание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общего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образования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включает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следующие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программы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ориентированные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достижение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личностных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предметных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метапредметных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результатов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программу формирования универсальных учебных действий у обучающихся;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Рабочие  программы учебных предметов, курсов,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дисциплин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(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модулей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),  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иных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компонентов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0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программу</a:t>
            </a:r>
            <a:r>
              <a:rPr lang="uk-UA" sz="20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воспитания</a:t>
            </a:r>
            <a:r>
              <a:rPr lang="uk-UA" sz="20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 </a:t>
            </a:r>
            <a:r>
              <a:rPr lang="uk-UA" sz="20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развития</a:t>
            </a:r>
            <a:r>
              <a:rPr lang="uk-UA" sz="20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и  </a:t>
            </a:r>
            <a:r>
              <a:rPr lang="uk-UA" sz="20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социализации</a:t>
            </a:r>
            <a:r>
              <a:rPr lang="uk-UA" sz="20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обучающихся;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программу коррекционной работы (при необходимости).</a:t>
            </a:r>
          </a:p>
        </p:txBody>
      </p:sp>
    </p:spTree>
    <p:extLst>
      <p:ext uri="{BB962C8B-B14F-4D97-AF65-F5344CB8AC3E}">
        <p14:creationId xmlns:p14="http://schemas.microsoft.com/office/powerpoint/2010/main" xmlns="" val="39753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312743"/>
            <a:ext cx="6400800" cy="457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200" b="1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Государственный образовательный стандарт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4" y="1524000"/>
            <a:ext cx="883602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buSzPts val="1400"/>
              <a:buFont typeface="+mj-lt"/>
              <a:buAutoNum type="arabicPeriod"/>
            </a:pP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573" y="1295400"/>
            <a:ext cx="88360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Требования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к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структуре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программы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66800" y="1737624"/>
            <a:ext cx="6400799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Содержательный</a:t>
            </a:r>
            <a:r>
              <a:rPr lang="uk-UA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раздел</a:t>
            </a:r>
            <a:endParaRPr lang="ru-RU" sz="24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5573" y="2203673"/>
            <a:ext cx="8836029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Программа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формирования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универсальных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учебных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действий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у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обучающихся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должна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содержать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описание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ценностных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ориентиров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содержания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образования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при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получении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общего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образования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4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связь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универсальных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учебных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действий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с 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содержанием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учебных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предметов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4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характеристики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регулятивных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познавательных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коммуникативных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универсальных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учебных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действий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обучающихся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4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типовые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формирования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регулятивных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познавательных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коммуникативных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универсальных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учебных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действий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4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описание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преемственности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программы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формирования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универсальных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учебных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действий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при 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переходе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к 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более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высокому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уровню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общего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образования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9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312743"/>
            <a:ext cx="6400800" cy="457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200" b="1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Государственный образовательный стандарт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4" y="1524000"/>
            <a:ext cx="883602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buSzPts val="1400"/>
              <a:buFont typeface="+mj-lt"/>
              <a:buAutoNum type="arabicPeriod"/>
            </a:pP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573" y="1295400"/>
            <a:ext cx="88360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Требования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к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структуре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программы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66800" y="1737624"/>
            <a:ext cx="6400799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Содержательный</a:t>
            </a:r>
            <a:r>
              <a:rPr lang="uk-UA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раздел</a:t>
            </a:r>
            <a:endParaRPr lang="ru-RU" sz="24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1" y="2362200"/>
            <a:ext cx="8762999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Рабочие программы учебных предметов, курсов,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дисциплин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модулей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),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иных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компонентов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должны содержать:</a:t>
            </a:r>
          </a:p>
          <a:p>
            <a:pPr indent="450215" algn="just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1) планируемые результаты освоения учебного предмета, курса;</a:t>
            </a:r>
          </a:p>
          <a:p>
            <a:pPr indent="450215" algn="just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2) содержание учебного предмета, курса;</a:t>
            </a:r>
          </a:p>
          <a:p>
            <a:pPr indent="450215" algn="just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3) тематическое планирование с указанием количества часов, отводимых на освоение каждой темы.</a:t>
            </a:r>
          </a:p>
        </p:txBody>
      </p:sp>
    </p:spTree>
    <p:extLst>
      <p:ext uri="{BB962C8B-B14F-4D97-AF65-F5344CB8AC3E}">
        <p14:creationId xmlns:p14="http://schemas.microsoft.com/office/powerpoint/2010/main" xmlns="" val="28666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312743"/>
            <a:ext cx="6400800" cy="457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200" b="1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Государственный образовательный стандарт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4" y="1524000"/>
            <a:ext cx="883602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buSzPts val="1400"/>
              <a:buFont typeface="+mj-lt"/>
              <a:buAutoNum type="arabicPeriod"/>
            </a:pP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573" y="1295400"/>
            <a:ext cx="88360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Требования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к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структуре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программы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0600" y="1686769"/>
            <a:ext cx="647699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Содержательный</a:t>
            </a:r>
            <a:r>
              <a:rPr lang="uk-UA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раздел</a:t>
            </a:r>
            <a:endParaRPr lang="ru-RU" sz="24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1" y="2087031"/>
            <a:ext cx="8762999" cy="417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uk-UA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Программа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воспитания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uk-UA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развития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lang="uk-UA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социализации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обучающихся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должна включать:</a:t>
            </a:r>
          </a:p>
          <a:p>
            <a:pPr indent="450215" algn="just">
              <a:tabLst>
                <a:tab pos="111633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1)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ожидаемые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результаты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обеспечивающей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гражданских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качеств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патриотических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чувств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обучающихся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ценностных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ориентаций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общечеловеческого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содержания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активной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жизненной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позиции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потребности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самореализации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образовательной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иной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творческой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воспитание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основ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правовой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эстетической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физической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экологической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культуры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tabLst>
                <a:tab pos="111633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2)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содержание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виды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формы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занятий с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обучаю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щимися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направлениям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воспитательной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работы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(в том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числе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формированию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сохранению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здоровья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обеспечению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безопасности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формированию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экологической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культуры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обучаю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щихся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),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отражающие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специфику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запросы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участников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образовательных отношений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tabLst>
                <a:tab pos="111633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3)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основные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условия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повышения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эффективности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совместной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воспитательной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школы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семьи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общественности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особенности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этой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работы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современных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условиях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формы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содержание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повышения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педагогической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культуры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родителей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взаимодействия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общественными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организациями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tabLst>
                <a:tab pos="111633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4)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планируемые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результаты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реализации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программы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воспитания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развития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социализации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обучающихся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критерии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показатели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оценки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эффективности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реализации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программы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воспитания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развития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социализации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обучаю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щихся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7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312743"/>
            <a:ext cx="6400800" cy="457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200" b="1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Государственный образовательный стандарт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4" y="1524000"/>
            <a:ext cx="883602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buSzPts val="1400"/>
              <a:buFont typeface="+mj-lt"/>
              <a:buAutoNum type="arabicPeriod"/>
            </a:pP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573" y="1219200"/>
            <a:ext cx="88360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Требования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к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структуре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программы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47800" y="1524001"/>
            <a:ext cx="57150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645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Организационный</a:t>
            </a:r>
            <a:r>
              <a:rPr lang="uk-UA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раздел</a:t>
            </a:r>
            <a:endParaRPr lang="ru-RU" sz="24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5573" y="1925449"/>
            <a:ext cx="883602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Организационный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раздел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определяет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общие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рамки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организации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образовательной деятельности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а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также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механизмы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реализации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основной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образовательной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программы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</a:pPr>
            <a:r>
              <a:rPr lang="uk-UA" sz="24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Организационный</a:t>
            </a:r>
            <a:r>
              <a:rPr lang="uk-UA" sz="2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раздел</a:t>
            </a:r>
            <a:r>
              <a:rPr lang="uk-UA" sz="2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включает</a:t>
            </a:r>
            <a:r>
              <a:rPr lang="uk-UA" sz="2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endParaRPr lang="ru-RU" sz="2400" b="1" dirty="0">
              <a:solidFill>
                <a:srgbClr val="8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/>
              <a:buChar char="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рабочий 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учебный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план;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/>
              <a:buChar char="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план  внеурочной  деятельности;</a:t>
            </a:r>
          </a:p>
          <a:p>
            <a:pPr marL="342900" indent="-342900" algn="just">
              <a:lnSpc>
                <a:spcPct val="150000"/>
              </a:lnSpc>
              <a:buFont typeface="Symbol"/>
              <a:buChar char="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календарный  учебный  график;</a:t>
            </a:r>
          </a:p>
          <a:p>
            <a:pPr marL="342900" indent="-342900" algn="just">
              <a:lnSpc>
                <a:spcPct val="150000"/>
              </a:lnSpc>
              <a:buFont typeface="Symbol"/>
              <a:buChar char=""/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систему 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условий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реализации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основной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образовательной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программы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соответствии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с 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требованиями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Стандарта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312743"/>
            <a:ext cx="6400800" cy="457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200" b="1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Государственный образовательный стандарт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4" y="1524000"/>
            <a:ext cx="883602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buSzPts val="1400"/>
              <a:buFont typeface="+mj-lt"/>
              <a:buAutoNum type="arabicPeriod"/>
            </a:pP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573" y="1295400"/>
            <a:ext cx="88360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Требования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к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структуре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программы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1726287"/>
            <a:ext cx="5638800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645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Организационный</a:t>
            </a:r>
            <a:r>
              <a:rPr lang="uk-UA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раздел</a:t>
            </a:r>
            <a:endParaRPr lang="ru-RU" sz="24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5573" y="2248614"/>
            <a:ext cx="8836029" cy="4021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Bef>
                <a:spcPts val="120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План внеурочной деятельности</a:t>
            </a:r>
            <a:endParaRPr lang="ru-RU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 целях обеспечения индивидуальных потребностей обучающихся Рабочая образовательная программа предусматривает внеурочную деятельность. 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План внеурочной деятельности обеспечивает учет индивидуальных особенностей и потребностей обучающихся и является организационным механизмом  их  реализации  через  организацию  внеурочной  деятельности.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План внеурочной деятельности Организации определяет состав и структуру направлений, формы организации, объем внеурочной деятельности для обучающихся при получении общего образования с учетом интересов обучающихся  и  возможностей  Организации.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Организация самостоятельно разрабатывает и утверждает план внеурочной деятельности.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8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312743"/>
            <a:ext cx="6400800" cy="457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200" b="1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Государственный образовательный стандарт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4" y="1524000"/>
            <a:ext cx="883602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buSzPts val="1400"/>
              <a:buFont typeface="+mj-lt"/>
              <a:buAutoNum type="arabicPeriod"/>
            </a:pP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573" y="1295400"/>
            <a:ext cx="88360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Требования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к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структуре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программы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47800" y="1600201"/>
            <a:ext cx="57150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645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Организационный</a:t>
            </a:r>
            <a:r>
              <a:rPr lang="uk-UA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раздел</a:t>
            </a:r>
            <a:endParaRPr lang="ru-RU" sz="24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5573" y="2087031"/>
            <a:ext cx="8759827" cy="425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Bef>
                <a:spcPts val="120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Календарный учебный график </a:t>
            </a:r>
          </a:p>
          <a:p>
            <a:pPr indent="450215" algn="just">
              <a:lnSpc>
                <a:spcPct val="115000"/>
              </a:lnSpc>
              <a:spcBef>
                <a:spcPts val="1200"/>
              </a:spcBef>
            </a:pPr>
            <a:r>
              <a:rPr lang="ru-RU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должен определять чередование учебной деятельности (урочной и внеурочной) и плановых перерывов при получении образования для отдыха и иных социальных целей (каникул) по календарным периодам учебного года:</a:t>
            </a:r>
            <a:endParaRPr lang="ru-RU" sz="2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даты начала и окончания учебного года;</a:t>
            </a:r>
            <a:endParaRPr lang="ru-RU" sz="2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структуру и продолжительность учебного года;</a:t>
            </a:r>
            <a:endParaRPr lang="ru-RU" sz="2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сроки и продолжительность каникул;</a:t>
            </a:r>
            <a:endParaRPr lang="ru-RU" sz="2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сроки проведения промежуточной и итоговой аттестаций.</a:t>
            </a:r>
            <a:endParaRPr lang="ru-RU" sz="22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3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-1020"/>
            <a:ext cx="6383712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ru-RU" sz="2400" b="1" dirty="0">
                <a:solidFill>
                  <a:srgbClr val="000066"/>
                </a:solidFill>
                <a:latin typeface="Times New Roman"/>
                <a:ea typeface="Times New Roman"/>
              </a:rPr>
              <a:t>Примерный  календарный   учебный  график на 2018 - 2019 учебный год </a:t>
            </a:r>
            <a:endParaRPr lang="ru-RU" sz="1200" dirty="0">
              <a:solidFill>
                <a:prstClr val="black"/>
              </a:solidFill>
              <a:ea typeface="Times New Roman"/>
            </a:endParaRPr>
          </a:p>
          <a:p>
            <a:pPr algn="ctr"/>
            <a:r>
              <a:rPr lang="ru-RU" b="1" dirty="0">
                <a:solidFill>
                  <a:srgbClr val="000066"/>
                </a:solidFill>
                <a:latin typeface="Times New Roman"/>
                <a:ea typeface="Times New Roman"/>
              </a:rPr>
              <a:t>(5-дневная учебная неделя)</a:t>
            </a:r>
            <a:endParaRPr lang="ru-RU" dirty="0">
              <a:solidFill>
                <a:prstClr val="black"/>
              </a:solidFill>
              <a:ea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98600"/>
            <a:ext cx="9064625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08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6200"/>
            <a:ext cx="6383712" cy="1070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  СИСТЕМЫ   ОБРАЗОВАНИЯ</a:t>
            </a:r>
          </a:p>
          <a:p>
            <a:pPr marL="285750" marR="36195" algn="ctr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8.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5" y="1371600"/>
            <a:ext cx="8836026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450215" algn="ctr">
              <a:lnSpc>
                <a:spcPct val="115000"/>
              </a:lnSpc>
              <a:spcAft>
                <a:spcPts val="1800"/>
              </a:spcAft>
            </a:pPr>
            <a:r>
              <a:rPr lang="ru-RU" sz="32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Система образования включает в себя:</a:t>
            </a:r>
            <a:endParaRPr lang="ru-RU" sz="3200" b="1" dirty="0">
              <a:solidFill>
                <a:srgbClr val="8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Нормативно – правовые  и  </a:t>
            </a:r>
            <a:r>
              <a:rPr lang="ru-RU" sz="2000" b="1" dirty="0" err="1">
                <a:solidFill>
                  <a:srgbClr val="00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учебно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–методические документы.</a:t>
            </a:r>
          </a:p>
          <a:p>
            <a:pPr lvl="1" algn="just">
              <a:lnSpc>
                <a:spcPct val="150000"/>
              </a:lnSpc>
            </a:pPr>
            <a:r>
              <a:rPr lang="ru-RU" sz="2000" b="1" dirty="0"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2. Участники  образовательных  отношений.</a:t>
            </a:r>
          </a:p>
          <a:p>
            <a:pPr lvl="1" algn="just">
              <a:lnSpc>
                <a:spcPct val="150000"/>
              </a:lnSpc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Органы   власти,  осуществляющие  управление  в  сфере  образования.</a:t>
            </a:r>
          </a:p>
          <a:p>
            <a:pPr lvl="1" algn="just">
              <a:lnSpc>
                <a:spcPct val="150000"/>
              </a:lnSpc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Организации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осуществляющие обеспечение образовательной   деятельности,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оценку  качества  образования.</a:t>
            </a:r>
          </a:p>
          <a:p>
            <a:pPr lvl="1" algn="just">
              <a:lnSpc>
                <a:spcPct val="150000"/>
              </a:lnSpc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 Организации (объединения),  осуществляющие </a:t>
            </a:r>
            <a:r>
              <a:rPr lang="ru-RU" sz="2000" b="1" dirty="0">
                <a:solidFill>
                  <a:srgbClr val="000066"/>
                </a:solidFill>
                <a:latin typeface="Times New Roman"/>
                <a:ea typeface="Times New Roman"/>
              </a:rPr>
              <a:t>деятельность в сфере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образования.</a:t>
            </a:r>
          </a:p>
          <a:p>
            <a:pPr lvl="1" algn="just"/>
            <a:endParaRPr lang="ru-RU" sz="2000" dirty="0">
              <a:solidFill>
                <a:srgbClr val="8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ru-RU" sz="2000" dirty="0">
              <a:solidFill>
                <a:srgbClr val="8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5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9132498" cy="71548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6458" y="7939"/>
            <a:ext cx="5370366" cy="700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24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312743"/>
            <a:ext cx="6400800" cy="457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200" b="1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Государственный образовательный стандарт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4" y="1524000"/>
            <a:ext cx="883602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buSzPts val="1400"/>
              <a:buFont typeface="+mj-lt"/>
              <a:buAutoNum type="arabicPeriod"/>
            </a:pP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573" y="1295400"/>
            <a:ext cx="88360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Требования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к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структуре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образовательной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программы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1726287"/>
            <a:ext cx="5638800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645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Организационный</a:t>
            </a:r>
            <a:r>
              <a:rPr lang="uk-UA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раздел</a:t>
            </a:r>
            <a:endParaRPr lang="ru-RU" sz="24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5573" y="2216486"/>
            <a:ext cx="8836028" cy="417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ru-RU" sz="2400" b="1" dirty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Система условий </a:t>
            </a:r>
            <a:r>
              <a:rPr lang="ru-RU" sz="2400" b="1" dirty="0">
                <a:solidFill>
                  <a:srgbClr val="800000"/>
                </a:solidFill>
                <a:latin typeface="Times New Roman"/>
                <a:ea typeface="Calibri"/>
              </a:rPr>
              <a:t>реализации Рабочей основной </a:t>
            </a:r>
          </a:p>
          <a:p>
            <a:pPr indent="450215" algn="ctr">
              <a:lnSpc>
                <a:spcPct val="115000"/>
              </a:lnSpc>
            </a:pPr>
            <a:r>
              <a:rPr lang="ru-RU" sz="2400" b="1" dirty="0">
                <a:solidFill>
                  <a:srgbClr val="800000"/>
                </a:solidFill>
                <a:latin typeface="Times New Roman"/>
                <a:ea typeface="Calibri"/>
              </a:rPr>
              <a:t>образовательной программы  </a:t>
            </a:r>
            <a:r>
              <a:rPr lang="ru-RU" sz="2400" b="1" dirty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должна  содержать:</a:t>
            </a:r>
            <a:endParaRPr lang="ru-RU" sz="2400" b="1" dirty="0">
              <a:solidFill>
                <a:srgbClr val="800000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описание имеющихся условий: кадровых, психолого-педагогических, финансовых, материально-технических, а также учебно-методического и информационного обеспечения, в том числе для обучающихся с ограниченными возможностями здоровья и инвалидов;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обоснование необходимых изменений в имеющихся условиях в соответствии  с  приоритетами  Рабочей  основной  образовательной программы;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механизмы достижения целевых ориентиров в системе условий;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сетевой график по формированию необходимой системы условий;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мониторинг и контроль за состоянием системы условий.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7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5599" y="3946723"/>
            <a:ext cx="3505201" cy="1011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9245" marR="299720" indent="-635" algn="ctr">
              <a:lnSpc>
                <a:spcPct val="120100"/>
              </a:lnSpc>
            </a:pPr>
            <a:r>
              <a:rPr lang="ru-RU" sz="1400" b="1" dirty="0">
                <a:solidFill>
                  <a:srgbClr val="003E82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 Донецкой Народной Республики</a:t>
            </a:r>
          </a:p>
          <a:p>
            <a:pPr marL="309245" marR="299720" indent="-635" algn="ctr">
              <a:lnSpc>
                <a:spcPct val="120100"/>
              </a:lnSpc>
            </a:pPr>
            <a:r>
              <a:rPr lang="ru-RU" sz="1400" b="1" dirty="0">
                <a:solidFill>
                  <a:srgbClr val="003E82"/>
                </a:solidFill>
                <a:latin typeface="Times New Roman" pitchFamily="18" charset="0"/>
                <a:cs typeface="Times New Roman" pitchFamily="18" charset="0"/>
              </a:rPr>
              <a:t>Тел.: (062) 338-07-99; </a:t>
            </a:r>
            <a:endParaRPr lang="en-US" sz="1400" b="1" dirty="0">
              <a:solidFill>
                <a:srgbClr val="003E8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9245" marR="299720" indent="-635" algn="ctr">
              <a:lnSpc>
                <a:spcPct val="120100"/>
              </a:lnSpc>
            </a:pPr>
            <a:r>
              <a:rPr lang="en-US" sz="1400" b="1" dirty="0">
                <a:solidFill>
                  <a:srgbClr val="003E82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uk-UA" sz="1400" b="1" dirty="0">
                <a:solidFill>
                  <a:srgbClr val="003E8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57200" y="6553200"/>
            <a:ext cx="365760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</a:p>
        </p:txBody>
      </p:sp>
      <p:pic>
        <p:nvPicPr>
          <p:cNvPr id="3" name="Picture 2" descr="G:\ger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4457" y="35943"/>
            <a:ext cx="2734424" cy="24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90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312743"/>
            <a:ext cx="6400800" cy="8356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200" b="1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ru-RU" sz="2000" b="1" dirty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МИНИСТЕРСТВО  ОБРАЗОВАНИЯ  И  НАУКИ  ДОНЕЦКОЙ  НАРОДНОЙ  РЕСПУБЛИКИ</a:t>
            </a:r>
            <a:endParaRPr lang="ru-RU" sz="2000" dirty="0">
              <a:solidFill>
                <a:srgbClr val="8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4" y="1524000"/>
            <a:ext cx="883602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buSzPts val="1400"/>
              <a:buFont typeface="+mj-lt"/>
              <a:buAutoNum type="arabicPeriod"/>
            </a:pP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948" y="1726287"/>
            <a:ext cx="4446444" cy="395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62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6200"/>
            <a:ext cx="6383712" cy="9680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КОНСТИТУЦИЯ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ДОНЕЦКОЙ  НАРОДНОЙ  РЕСПУБЛИКИ</a:t>
            </a: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55577" y="1219200"/>
            <a:ext cx="8836024" cy="5334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ru-RU" sz="2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Статья 36</a:t>
            </a:r>
          </a:p>
          <a:p>
            <a:pPr algn="just">
              <a:spcBef>
                <a:spcPts val="1200"/>
              </a:spcBef>
              <a:spcAft>
                <a:spcPts val="1000"/>
              </a:spcAft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	Каждый имеет право на образование.</a:t>
            </a:r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	В Донецкой Народной Республике гарантируются общедоступность и бесплатность дошкольного, основного общего и среднего профессионального образования в государственных или муниципальных образовательных учреждениях и на предприятиях.</a:t>
            </a:r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	Каждый вправе на конкурсной основе бесплатно получить высшее образование в государственном или муниципальном образовательном учреждении и на предприятии.</a:t>
            </a:r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	Основное общее образование обязательно. Родители или лица, их заменяющие, обеспечивают получение детьми основного общего образования.</a:t>
            </a:r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	В Донецкой Народной Республике поддерживаются различные формы образования и самообразования.</a:t>
            </a:r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6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160338"/>
            <a:ext cx="6993312" cy="8710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algn="ctr">
              <a:lnSpc>
                <a:spcPct val="115000"/>
              </a:lnSpc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СИСТЕМА  ОБРАЗОВАНИЯ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685800" algn="ctr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ДОНЕЦКОЙ  НАРОДНОЙ  РЕСПУБЛИКИ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5" y="1371600"/>
            <a:ext cx="883602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450215" algn="just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Государством </a:t>
            </a:r>
            <a:r>
              <a:rPr lang="ru-RU" sz="2400" b="1" i="1" dirty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гарантируется, обеспечивается и реализуется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право каждого человека на </a:t>
            </a:r>
            <a:r>
              <a:rPr lang="ru-RU" sz="2400" b="1" i="1" dirty="0">
                <a:solidFill>
                  <a:srgbClr val="660033"/>
                </a:solidFill>
                <a:latin typeface="Times New Roman"/>
                <a:ea typeface="Times New Roman"/>
                <a:cs typeface="Times New Roman"/>
              </a:rPr>
              <a:t>непрерывное образование в течение всей жизни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в соответствии с потребностями личности. Право на образование гарантируется независимо от возраста, пола, расы, национальности, языка, происхождения, имущественного, социального и должностного положения, места жительства, отношения к религии, убеждений, принадлежности к общественным объединениям, а также других обстоятельств. </a:t>
            </a:r>
          </a:p>
          <a:p>
            <a:pPr marL="36195" marR="36195" indent="450215" algn="ctr">
              <a:lnSpc>
                <a:spcPct val="115000"/>
              </a:lnSpc>
              <a:spcAft>
                <a:spcPts val="1800"/>
              </a:spcAft>
            </a:pPr>
            <a:r>
              <a:rPr lang="ru-RU" sz="2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Статьи 3 и 5   Закона 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Донецкой  Народной  Республики                              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«Об образовании»).  </a:t>
            </a:r>
            <a:endParaRPr lang="ru-RU" sz="22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7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6200"/>
            <a:ext cx="6383712" cy="1070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  СИСТЕМЫ   ОБРАЗОВАНИЯ</a:t>
            </a:r>
          </a:p>
          <a:p>
            <a:pPr marL="285750" marR="36195" algn="ctr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8.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5" y="1371600"/>
            <a:ext cx="8836026" cy="444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450215" algn="ctr">
              <a:lnSpc>
                <a:spcPct val="115000"/>
              </a:lnSpc>
              <a:spcAft>
                <a:spcPts val="1800"/>
              </a:spcAft>
            </a:pPr>
            <a:r>
              <a:rPr lang="ru-RU" sz="32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Система образования включает в себя:</a:t>
            </a:r>
            <a:endParaRPr lang="ru-RU" sz="3200" b="1" dirty="0">
              <a:solidFill>
                <a:srgbClr val="8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42950" lvl="1" indent="-285750" algn="ctr">
              <a:lnSpc>
                <a:spcPct val="115000"/>
              </a:lnSpc>
              <a:buFont typeface="+mj-lt"/>
              <a:buAutoNum type="arabicPeriod"/>
            </a:pP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Нормативно – правовые  и  </a:t>
            </a:r>
          </a:p>
          <a:p>
            <a:pPr lvl="1" algn="ctr">
              <a:lnSpc>
                <a:spcPct val="115000"/>
              </a:lnSpc>
            </a:pPr>
            <a:r>
              <a:rPr lang="ru-RU" sz="2800" b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учебно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методические  документы: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 algn="just">
              <a:lnSpc>
                <a:spcPts val="4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1.1.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Государственные  образовательные  стандарты.</a:t>
            </a:r>
          </a:p>
          <a:p>
            <a:pPr lvl="1" algn="just">
              <a:lnSpc>
                <a:spcPts val="4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1.2.   Государственные  требования.</a:t>
            </a:r>
          </a:p>
          <a:p>
            <a:pPr marL="742950" lvl="1" indent="-285750" algn="just">
              <a:lnSpc>
                <a:spcPts val="4000"/>
              </a:lnSpc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 Образовательные  стандарты.</a:t>
            </a:r>
          </a:p>
          <a:p>
            <a:pPr lvl="1" algn="just">
              <a:lnSpc>
                <a:spcPts val="4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1.4. Образовательные  программы  различного вида, уровня  и  направленности.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41303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6200"/>
            <a:ext cx="6383712" cy="10523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  СИСТЕМЫ   ОБРАЗОВАНИЯ</a:t>
            </a:r>
          </a:p>
          <a:p>
            <a:pPr marL="285750" marR="36195" algn="ctr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8.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601" y="1471541"/>
            <a:ext cx="8686799" cy="4892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</a:pPr>
            <a:r>
              <a:rPr lang="ru-RU" sz="2800" b="1" dirty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2. Участники  образовательных  отношений:</a:t>
            </a:r>
          </a:p>
          <a:p>
            <a:pPr lvl="1" algn="just">
              <a:lnSpc>
                <a:spcPct val="115000"/>
              </a:lnSpc>
            </a:pPr>
            <a:endParaRPr lang="ru-RU" sz="28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1" algn="just">
              <a:lnSpc>
                <a:spcPts val="32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2.1.  Организации, осуществляющие  образовательную  деятельность:</a:t>
            </a:r>
          </a:p>
          <a:p>
            <a:pPr lvl="2" algn="just">
              <a:lnSpc>
                <a:spcPts val="32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2.1.1. Образовательные организации.</a:t>
            </a:r>
          </a:p>
          <a:p>
            <a:pPr lvl="2" algn="just">
              <a:lnSpc>
                <a:spcPts val="32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2.1.2. Организации осуществляющие обучение.</a:t>
            </a:r>
          </a:p>
          <a:p>
            <a:pPr lvl="1" algn="just">
              <a:lnSpc>
                <a:spcPts val="32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2.2. Педагогические  и  научно – педагогические  работники.</a:t>
            </a:r>
          </a:p>
          <a:p>
            <a:pPr lvl="1" algn="just">
              <a:lnSpc>
                <a:spcPts val="32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2.3.   Обучающиеся.</a:t>
            </a:r>
          </a:p>
          <a:p>
            <a:pPr lvl="1">
              <a:lnSpc>
                <a:spcPts val="32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2.4.   Родители (законные представители) несовершеннолетних 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xmlns="" val="16347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6200"/>
            <a:ext cx="6383712" cy="10523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  СИСТЕМЫ   ОБРАЗОВАНИЯ</a:t>
            </a:r>
          </a:p>
          <a:p>
            <a:pPr marL="285750" marR="36195" algn="ctr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8.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7" y="1295400"/>
            <a:ext cx="8836024" cy="483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Органы   власти,  осуществляющие  управление  в  сфере  образования:</a:t>
            </a:r>
            <a:endParaRPr lang="ru-RU" sz="2800" dirty="0">
              <a:solidFill>
                <a:srgbClr val="8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3.1.  Органы  государственной  власти.</a:t>
            </a:r>
          </a:p>
          <a:p>
            <a:pPr lvl="1"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3.2.  Органы  местного  самоуправления.</a:t>
            </a:r>
          </a:p>
          <a:p>
            <a:pPr lvl="1"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3.3. Консультативные,  совещательные  и  иные  органы, созданные  органами государственной  власти  и  органами местного самоуправления, осуществляющими  управление  в  сфере  образования.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6200"/>
            <a:ext cx="6383712" cy="10523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  СИСТЕМЫ   ОБРАЗОВАНИЯ</a:t>
            </a:r>
          </a:p>
          <a:p>
            <a:pPr marL="285750" marR="36195" algn="ctr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8.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5" y="1219201"/>
            <a:ext cx="8836026" cy="5745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Организации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осуществляющие обеспечение образовательной   деятельности,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оценку  качества  образования:</a:t>
            </a:r>
            <a:endParaRPr lang="ru-RU" sz="2800" dirty="0">
              <a:solidFill>
                <a:srgbClr val="8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 algn="just">
              <a:lnSpc>
                <a:spcPts val="27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4.1. Научно-исследовательские организации и проектные организации, конструкторские бюро, учебно-опытные хозяйства, опытные  станции,  университетские  клиники,  учебные  аптеки.</a:t>
            </a:r>
          </a:p>
          <a:p>
            <a:pPr lvl="1" algn="just">
              <a:lnSpc>
                <a:spcPts val="27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4.2. Организации, осуществляющие научно-методическое и  методическое   обеспечение   образовательной   деятельности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и управления   системой   образования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ts val="27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4.3.  Организации, осуществляющие ресурсное и информационно-технологическое   обеспечение   образовательной   деятельности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и управления   системой   образования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ts val="16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4.4.    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Учебно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методические  объединения.</a:t>
            </a:r>
          </a:p>
          <a:p>
            <a:pPr lvl="1" algn="just">
              <a:lnSpc>
                <a:spcPts val="16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4.5.     Организации,  осуществляющие  оценку  качества  образования.</a:t>
            </a:r>
          </a:p>
          <a:p>
            <a:pPr lvl="1" algn="just">
              <a:spcAft>
                <a:spcPts val="1000"/>
              </a:spcAft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5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6200"/>
            <a:ext cx="6383712" cy="1070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  СИСТЕМЫ   ОБРАЗОВАНИЯ</a:t>
            </a:r>
          </a:p>
          <a:p>
            <a:pPr marL="285750" marR="36195" algn="ctr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8.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5" y="1371600"/>
            <a:ext cx="8836026" cy="444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450215" algn="ctr">
              <a:lnSpc>
                <a:spcPct val="115000"/>
              </a:lnSpc>
              <a:spcAft>
                <a:spcPts val="1800"/>
              </a:spcAft>
            </a:pPr>
            <a:r>
              <a:rPr lang="ru-RU" sz="32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Система образования включает в себя:</a:t>
            </a:r>
            <a:endParaRPr lang="ru-RU" sz="3200" b="1" dirty="0">
              <a:solidFill>
                <a:srgbClr val="8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42950" lvl="1" indent="-285750" algn="ctr">
              <a:lnSpc>
                <a:spcPct val="115000"/>
              </a:lnSpc>
              <a:buFont typeface="+mj-lt"/>
              <a:buAutoNum type="arabicPeriod"/>
            </a:pP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Нормативно – правовые  и  </a:t>
            </a:r>
          </a:p>
          <a:p>
            <a:pPr lvl="1" algn="ctr">
              <a:lnSpc>
                <a:spcPct val="115000"/>
              </a:lnSpc>
            </a:pPr>
            <a:r>
              <a:rPr lang="ru-RU" sz="2800" b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учебно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методические  документы: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 algn="just">
              <a:lnSpc>
                <a:spcPts val="4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1.1.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Государственные  образовательные  стандарты.</a:t>
            </a:r>
          </a:p>
          <a:p>
            <a:pPr lvl="1" algn="just">
              <a:lnSpc>
                <a:spcPts val="4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1.2.   Государственные  требования.</a:t>
            </a:r>
          </a:p>
          <a:p>
            <a:pPr marL="742950" lvl="1" indent="-285750" algn="just">
              <a:lnSpc>
                <a:spcPts val="4000"/>
              </a:lnSpc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 Образовательные  стандарты.</a:t>
            </a:r>
          </a:p>
          <a:p>
            <a:pPr lvl="1" algn="just">
              <a:lnSpc>
                <a:spcPts val="4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1.4. Образовательные  программы  различного вида, уровня  и  направленности.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6751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6200"/>
            <a:ext cx="6383712" cy="10523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  СИСТЕМЫ   ОБРАЗОВАНИЯ</a:t>
            </a:r>
          </a:p>
          <a:p>
            <a:pPr marL="285750" marR="36195" algn="ctr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8.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601" y="1524000"/>
            <a:ext cx="8763000" cy="3852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</a:pPr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 Организации (объединения),  осуществляющие </a:t>
            </a:r>
            <a:r>
              <a:rPr lang="ru-RU" sz="2800" b="1" dirty="0">
                <a:solidFill>
                  <a:srgbClr val="800000"/>
                </a:solidFill>
                <a:latin typeface="Times New Roman"/>
                <a:ea typeface="Times New Roman"/>
              </a:rPr>
              <a:t>деятельность в сфере 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образования.</a:t>
            </a:r>
          </a:p>
          <a:p>
            <a:pPr marL="1143000" algn="just">
              <a:lnSpc>
                <a:spcPct val="115000"/>
              </a:lnSpc>
            </a:pPr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5.1.  Объединения  юридических  лиц. </a:t>
            </a:r>
          </a:p>
          <a:p>
            <a:pPr lvl="1" algn="just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5.2.  Работодатели  и  их  объединения.</a:t>
            </a:r>
          </a:p>
          <a:p>
            <a:pPr lvl="1"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5.3.  Общественные объединения,</a:t>
            </a:r>
          </a:p>
          <a:p>
            <a:pPr lvl="1" algn="ctr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осуществляющие </a:t>
            </a:r>
            <a:r>
              <a:rPr lang="ru-RU" sz="2400" b="1" dirty="0">
                <a:solidFill>
                  <a:srgbClr val="660066"/>
                </a:solidFill>
                <a:latin typeface="Times New Roman"/>
                <a:ea typeface="Times New Roman"/>
              </a:rPr>
              <a:t>деятельность в сфере </a:t>
            </a: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образования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995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6200"/>
            <a:ext cx="6383712" cy="10523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  СИСТЕМЫ   ОБРАЗОВАНИЯ</a:t>
            </a:r>
          </a:p>
          <a:p>
            <a:pPr marL="285750" marR="36195" algn="ctr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8.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601" y="1295400"/>
            <a:ext cx="8763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ВИДЫ  ОБРАЗОВАНИЯ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Образование подразделяется на виды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обеспечивающие возможность реализации права на образование в течение всей  жизни  (непрерывное  образование).</a:t>
            </a:r>
          </a:p>
          <a:p>
            <a:pPr lvl="1" algn="just">
              <a:lnSpc>
                <a:spcPct val="150000"/>
              </a:lnSpc>
            </a:pP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I.</a:t>
            </a:r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Общее  образование.</a:t>
            </a:r>
          </a:p>
          <a:p>
            <a:pPr lvl="1" algn="just">
              <a:lnSpc>
                <a:spcPct val="150000"/>
              </a:lnSpc>
            </a:pP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II.</a:t>
            </a:r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Профессиональное  образование.</a:t>
            </a:r>
          </a:p>
          <a:p>
            <a:pPr lvl="1" algn="just">
              <a:lnSpc>
                <a:spcPct val="150000"/>
              </a:lnSpc>
            </a:pP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III.</a:t>
            </a:r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Дополнительное  образование.</a:t>
            </a:r>
          </a:p>
          <a:p>
            <a:pPr lvl="1" algn="just">
              <a:lnSpc>
                <a:spcPct val="150000"/>
              </a:lnSpc>
            </a:pP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IV.</a:t>
            </a:r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Профессиональное  обучение.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21692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6200"/>
            <a:ext cx="6383712" cy="10523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  СИСТЕМЫ   ОБРАЗОВАНИЯ</a:t>
            </a:r>
          </a:p>
          <a:p>
            <a:pPr marL="285750" marR="36195" algn="ctr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8.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7" y="1295401"/>
            <a:ext cx="88360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Образовательная деятельность в сфере общего и профессионального образования  осуществляется 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 уровням  образования.</a:t>
            </a:r>
          </a:p>
          <a:p>
            <a:pPr lvl="1" algn="ctr">
              <a:lnSpc>
                <a:spcPct val="150000"/>
              </a:lnSpc>
            </a:pP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I. </a:t>
            </a:r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УРОВНИ  ОБЩЕГО  ОБРАЗОВАНИЯ:</a:t>
            </a:r>
          </a:p>
          <a:p>
            <a:pPr marL="1143000" lvl="2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</a:t>
            </a:r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Дошкольное  образование.</a:t>
            </a:r>
          </a:p>
          <a:p>
            <a:pPr lvl="2" algn="just">
              <a:lnSpc>
                <a:spcPct val="150000"/>
              </a:lnSpc>
            </a:pP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1.2.</a:t>
            </a:r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Начальное  общее  образование.</a:t>
            </a:r>
          </a:p>
          <a:p>
            <a:pPr lvl="2" algn="just">
              <a:lnSpc>
                <a:spcPct val="150000"/>
              </a:lnSpc>
            </a:pP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1.3.</a:t>
            </a:r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Основное  общее  образование.</a:t>
            </a:r>
          </a:p>
          <a:p>
            <a:pPr lvl="2" algn="just">
              <a:lnSpc>
                <a:spcPct val="150000"/>
              </a:lnSpc>
            </a:pP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1.4. </a:t>
            </a:r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Среднее  общее  образование.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27422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6200"/>
            <a:ext cx="6383712" cy="10523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  СИСТЕМЫ   ОБРАЗОВАНИЯ</a:t>
            </a:r>
          </a:p>
          <a:p>
            <a:pPr marL="285750" marR="36195" algn="ctr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8.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5" y="1295400"/>
            <a:ext cx="8836027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II. </a:t>
            </a:r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УРОВНИ  ПРОФЕССИОНАЛЬНОГО  ОБРАЗОВАНИЯ</a:t>
            </a:r>
          </a:p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</a:t>
            </a: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2.1.</a:t>
            </a:r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Среднее  профессиональное  образование:</a:t>
            </a:r>
          </a:p>
          <a:p>
            <a:pPr marL="1600200" lvl="3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Среднее  профессиональное  образование по подготовке  квалифицированных   рабочих   и   служащих.</a:t>
            </a:r>
          </a:p>
          <a:p>
            <a:pPr lvl="3" algn="just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1.2. Среднее  профессиональное  образование по подготовке  специалистов   среднего   звена.</a:t>
            </a:r>
          </a:p>
          <a:p>
            <a:pPr marL="457200" algn="just">
              <a:lnSpc>
                <a:spcPct val="150000"/>
              </a:lnSpc>
            </a:pPr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2.</a:t>
            </a: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</a:t>
            </a:r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Высшее  профессиональное образования:</a:t>
            </a:r>
          </a:p>
          <a:p>
            <a:pPr lvl="3" algn="just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2.1.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Бакалавриат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lvl="3" algn="just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2.2.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Специалитет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lvl="3" algn="just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2.3. Магистратура,  интернатура.</a:t>
            </a:r>
          </a:p>
        </p:txBody>
      </p:sp>
    </p:spTree>
    <p:extLst>
      <p:ext uri="{BB962C8B-B14F-4D97-AF65-F5344CB8AC3E}">
        <p14:creationId xmlns:p14="http://schemas.microsoft.com/office/powerpoint/2010/main" xmlns="" val="34385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6200"/>
            <a:ext cx="6383712" cy="10523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  СИСТЕМЫ   ОБРАЗОВАНИЯ</a:t>
            </a:r>
          </a:p>
          <a:p>
            <a:pPr marL="285750" marR="36195" algn="ctr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8.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601" y="1447802"/>
            <a:ext cx="86867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III. </a:t>
            </a:r>
            <a:r>
              <a:rPr lang="ru-RU" sz="2400" b="1" dirty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ПОДВИДЫ  ДОПОЛНИТЕЛЬНОГО  ОБРАЗОВАНИЯ</a:t>
            </a:r>
          </a:p>
          <a:p>
            <a:pPr algn="ctr">
              <a:lnSpc>
                <a:spcPct val="150000"/>
              </a:lnSpc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3.1.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Дополнительное образование (обучение) детей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взрослых.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Дополнительное высшее профессиональное образование - подготовка кадров высшей научно-педагогической и научной квалификации (аспирантура, докторантура, адъюнктура, ординатура,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ассистентура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-стажировка).</a:t>
            </a:r>
          </a:p>
        </p:txBody>
      </p:sp>
    </p:spTree>
    <p:extLst>
      <p:ext uri="{BB962C8B-B14F-4D97-AF65-F5344CB8AC3E}">
        <p14:creationId xmlns:p14="http://schemas.microsoft.com/office/powerpoint/2010/main" xmlns="" val="36251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6800" y="76199"/>
            <a:ext cx="7010400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  СИСТЕМЫ   ОБРАЗОВАНИЯ</a:t>
            </a:r>
          </a:p>
          <a:p>
            <a:pPr marL="285750" marR="36195" algn="ctr">
              <a:lnSpc>
                <a:spcPts val="2200"/>
              </a:lnSpc>
              <a:spcAft>
                <a:spcPts val="18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70. Закона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образовании»)</a:t>
            </a:r>
            <a:endParaRPr lang="ru-RU" sz="20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842" y="1097997"/>
            <a:ext cx="8965759" cy="594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800000"/>
                </a:solidFill>
                <a:latin typeface="Times New Roman"/>
                <a:ea typeface="Times New Roman"/>
              </a:rPr>
              <a:t>IV. </a:t>
            </a:r>
            <a:r>
              <a:rPr lang="ru-RU" sz="2400" b="1" dirty="0">
                <a:solidFill>
                  <a:srgbClr val="800000"/>
                </a:solidFill>
                <a:latin typeface="Times New Roman"/>
                <a:ea typeface="Times New Roman"/>
              </a:rPr>
              <a:t>ПРОФЕССИОНАЛЬНОЕ ОБУЧЕНИЕ </a:t>
            </a:r>
          </a:p>
          <a:p>
            <a:pPr lvl="1" algn="just">
              <a:lnSpc>
                <a:spcPts val="27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4.1. Профессиональное обучение по программам профессиональной подготовки по профессиям рабочих и должностям служащих.</a:t>
            </a:r>
          </a:p>
          <a:p>
            <a:pPr lvl="1" algn="just">
              <a:lnSpc>
                <a:spcPts val="27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4.2. Профессиональное обучение по программам переподготовки рабочих и служащих.</a:t>
            </a:r>
          </a:p>
          <a:p>
            <a:pPr lvl="1" algn="just">
              <a:lnSpc>
                <a:spcPts val="27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4.3. Профессиональное обучение по программам повышения  квалификации  рабочих  и  служащих.</a:t>
            </a:r>
          </a:p>
          <a:p>
            <a:pPr lvl="1" algn="just">
              <a:lnSpc>
                <a:spcPts val="27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660066"/>
                </a:solidFill>
                <a:latin typeface="Times New Roman"/>
                <a:ea typeface="Calibri"/>
                <a:cs typeface="Times New Roman"/>
              </a:rPr>
              <a:t>«Статья 70. Часть 5. </a:t>
            </a:r>
            <a:r>
              <a:rPr lang="ru-RU" sz="2200" b="1" dirty="0">
                <a:solidFill>
                  <a:srgbClr val="660066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660066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Профессиональное обучение по программам профессиональной подготовки по профессиям рабочих, должностям служащих </a:t>
            </a: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пределах освоения образовательной программы среднего общего образования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образовательных программ среднего профессионального образования, а также в иных случаях, предусмотренных законодательством Донецкой Народной Республики, </a:t>
            </a:r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предоставляется бесплатно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.»</a:t>
            </a:r>
          </a:p>
          <a:p>
            <a:pPr lvl="1" algn="just">
              <a:lnSpc>
                <a:spcPts val="2700"/>
              </a:lnSpc>
              <a:spcAft>
                <a:spcPts val="800"/>
              </a:spcAft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76200"/>
            <a:ext cx="6383712" cy="10523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  СИСТЕМЫ   ОБРАЗОВАНИЯ</a:t>
            </a:r>
          </a:p>
          <a:p>
            <a:pPr marL="285750" marR="36195" algn="ctr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70.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3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6200"/>
            <a:ext cx="6383712" cy="10523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  СИСТЕМЫ   ОБРАЗОВАНИЯ</a:t>
            </a:r>
          </a:p>
          <a:p>
            <a:pPr marL="285750" marR="36195" algn="ctr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8.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5" y="1219200"/>
            <a:ext cx="8836026" cy="5372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СИСТЕМА  НЕПРЕРЫВНОГО  ОБРАЗОВАНИЯ</a:t>
            </a:r>
            <a:endParaRPr lang="ru-RU" sz="2400" dirty="0">
              <a:solidFill>
                <a:srgbClr val="8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6195" marR="36195" indent="450215" algn="just">
              <a:lnSpc>
                <a:spcPct val="150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Система образования создает условия для непрерывного образования посредством реализации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основных образовательных программ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и различных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дополнительных образовательных программ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предоставления возможности одновременного освоения нескольких образовательных программ, а также учета имеющихся образования, квалификации, опыта практической деятельности при получении образования.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70232" y="6368716"/>
            <a:ext cx="465221" cy="320842"/>
          </a:xfrm>
          <a:prstGeom prst="actionButtonForwardNex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7283113" y="6368716"/>
            <a:ext cx="481263" cy="320842"/>
          </a:xfrm>
          <a:prstGeom prst="actionButtonBackPrevious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Управляющая кнопка: возврат 16">
            <a:hlinkClick r:id="rId7" action="ppaction://hlinksldjump" highlightClick="1"/>
          </p:cNvPr>
          <p:cNvSpPr/>
          <p:nvPr/>
        </p:nvSpPr>
        <p:spPr>
          <a:xfrm>
            <a:off x="7892714" y="6368716"/>
            <a:ext cx="465221" cy="320842"/>
          </a:xfrm>
          <a:prstGeom prst="actionButtonReturn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3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6200"/>
            <a:ext cx="6383712" cy="10523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  СИСТЕМЫ   ОБРАЗОВАНИЯ</a:t>
            </a:r>
          </a:p>
          <a:p>
            <a:pPr marL="285750" marR="36195" algn="ctr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8.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70232" y="6368716"/>
            <a:ext cx="465221" cy="320842"/>
          </a:xfrm>
          <a:prstGeom prst="actionButtonForwardNex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7283113" y="6368716"/>
            <a:ext cx="481263" cy="320842"/>
          </a:xfrm>
          <a:prstGeom prst="actionButtonBackPrevious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Управляющая кнопка: возврат 16">
            <a:hlinkClick r:id="rId7" action="ppaction://hlinksldjump" highlightClick="1"/>
          </p:cNvPr>
          <p:cNvSpPr/>
          <p:nvPr/>
        </p:nvSpPr>
        <p:spPr>
          <a:xfrm>
            <a:off x="7892714" y="6368716"/>
            <a:ext cx="465221" cy="320842"/>
          </a:xfrm>
          <a:prstGeom prst="actionButtonReturn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3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4950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План внеурочной деятельности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4044332"/>
              </p:ext>
            </p:extLst>
          </p:nvPr>
        </p:nvGraphicFramePr>
        <p:xfrm>
          <a:off x="-1" y="980726"/>
          <a:ext cx="9144000" cy="5952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2540001"/>
                <a:gridCol w="792088"/>
                <a:gridCol w="792088"/>
                <a:gridCol w="720080"/>
                <a:gridCol w="576064"/>
                <a:gridCol w="675679"/>
                <a:gridCol w="1016000"/>
              </a:tblGrid>
              <a:tr h="13095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направления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Форма проведения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Название кружка</a:t>
                      </a:r>
                      <a:endParaRPr lang="ru-RU" sz="16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Количество часов / классы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Всего</a:t>
                      </a:r>
                      <a:endParaRPr lang="ru-RU" sz="1600" dirty="0"/>
                    </a:p>
                  </a:txBody>
                  <a:tcPr/>
                </a:tc>
              </a:tr>
              <a:tr h="634716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Классы</a:t>
                      </a:r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1-А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1-Б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3-А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65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Духовно-нравственное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5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Спортивно-оздоровительное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Доп.факульт.занятия</a:t>
                      </a:r>
                      <a:r>
                        <a:rPr lang="ru-RU" sz="1200" dirty="0" smtClean="0"/>
                        <a:t> физкультурой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52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Общеинтеллектуальное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Инд.занятия</a:t>
                      </a:r>
                      <a:r>
                        <a:rPr lang="ru-RU" sz="1200" dirty="0" smtClean="0"/>
                        <a:t> по математике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5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Общекультурное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5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Социальное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Психол.тренинг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Профилактика тревожности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85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6200"/>
            <a:ext cx="6383712" cy="10523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  СИСТЕМЫ   ОБРАЗОВАНИЯ</a:t>
            </a:r>
          </a:p>
          <a:p>
            <a:pPr marL="285750" marR="36195" algn="ctr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8.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601" y="1471541"/>
            <a:ext cx="8686799" cy="4892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</a:pPr>
            <a:r>
              <a:rPr lang="ru-RU" sz="2800" b="1" dirty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2. Участники  образовательных  отношений:</a:t>
            </a:r>
          </a:p>
          <a:p>
            <a:pPr lvl="1" algn="just">
              <a:lnSpc>
                <a:spcPct val="115000"/>
              </a:lnSpc>
            </a:pPr>
            <a:endParaRPr lang="ru-RU" sz="28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1" algn="just">
              <a:lnSpc>
                <a:spcPts val="32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2.1.  Организации, осуществляющие  образовательную  деятельность:</a:t>
            </a:r>
          </a:p>
          <a:p>
            <a:pPr lvl="2" algn="just">
              <a:lnSpc>
                <a:spcPts val="32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2.1.1. Образовательные организации.</a:t>
            </a:r>
          </a:p>
          <a:p>
            <a:pPr lvl="2" algn="just">
              <a:lnSpc>
                <a:spcPts val="32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2.1.2. Организации осуществляющие обучение.</a:t>
            </a:r>
          </a:p>
          <a:p>
            <a:pPr lvl="1" algn="just">
              <a:lnSpc>
                <a:spcPts val="32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2.2. Педагогические  и  научно – педагогические  работники.</a:t>
            </a:r>
          </a:p>
          <a:p>
            <a:pPr lvl="1" algn="just">
              <a:lnSpc>
                <a:spcPts val="32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2.3.   Обучающиеся.</a:t>
            </a:r>
          </a:p>
          <a:p>
            <a:pPr lvl="1">
              <a:lnSpc>
                <a:spcPts val="32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2.4.   Родители (законные представители) несовершеннолетних 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xmlns="" val="224557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6200"/>
            <a:ext cx="6383712" cy="10523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  СИСТЕМЫ   ОБРАЗОВАНИЯ</a:t>
            </a:r>
          </a:p>
          <a:p>
            <a:pPr marL="285750" marR="36195" algn="ctr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8.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601" y="1295400"/>
            <a:ext cx="8763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ВИДЫ  ОБРАЗОВАНИЯ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Образование подразделяется на виды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обеспечивающие возможность реализации права на образование в течение всей  жизни  (непрерывное  образование).</a:t>
            </a:r>
          </a:p>
          <a:p>
            <a:pPr lvl="1" algn="just">
              <a:lnSpc>
                <a:spcPct val="150000"/>
              </a:lnSpc>
            </a:pP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I.</a:t>
            </a:r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Общее  образование.</a:t>
            </a:r>
          </a:p>
          <a:p>
            <a:pPr lvl="1" algn="just">
              <a:lnSpc>
                <a:spcPct val="150000"/>
              </a:lnSpc>
            </a:pP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II.</a:t>
            </a:r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Профессиональное  образование.</a:t>
            </a:r>
          </a:p>
          <a:p>
            <a:pPr lvl="1" algn="just">
              <a:lnSpc>
                <a:spcPct val="150000"/>
              </a:lnSpc>
            </a:pP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III.</a:t>
            </a:r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Дополнительное  образование.</a:t>
            </a:r>
          </a:p>
          <a:p>
            <a:pPr lvl="1" algn="just">
              <a:lnSpc>
                <a:spcPct val="150000"/>
              </a:lnSpc>
            </a:pP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IV.</a:t>
            </a:r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Профессиональное  обучение.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5377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6200"/>
            <a:ext cx="6383712" cy="10523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  СИСТЕМЫ   ОБРАЗОВАНИЯ</a:t>
            </a:r>
          </a:p>
          <a:p>
            <a:pPr marL="285750" marR="36195" algn="ctr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8.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7" y="1295401"/>
            <a:ext cx="88360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Образовательная деятельность в сфере общего и профессионального образования  осуществляется 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 уровням  образования.</a:t>
            </a:r>
          </a:p>
          <a:p>
            <a:pPr lvl="1" algn="ctr">
              <a:lnSpc>
                <a:spcPct val="150000"/>
              </a:lnSpc>
            </a:pP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I. </a:t>
            </a:r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УРОВНИ  ОБЩЕГО  ОБРАЗОВАНИЯ:</a:t>
            </a:r>
          </a:p>
          <a:p>
            <a:pPr marL="1143000" lvl="2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</a:t>
            </a:r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Дошкольное  образование.</a:t>
            </a:r>
          </a:p>
          <a:p>
            <a:pPr lvl="2" algn="just">
              <a:lnSpc>
                <a:spcPct val="150000"/>
              </a:lnSpc>
            </a:pP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1.2.</a:t>
            </a:r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Начальное  общее  образование.</a:t>
            </a:r>
          </a:p>
          <a:p>
            <a:pPr lvl="2" algn="just">
              <a:lnSpc>
                <a:spcPct val="150000"/>
              </a:lnSpc>
            </a:pP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1.3.</a:t>
            </a:r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Основное  общее  образование.</a:t>
            </a:r>
          </a:p>
          <a:p>
            <a:pPr lvl="2" algn="just">
              <a:lnSpc>
                <a:spcPct val="150000"/>
              </a:lnSpc>
            </a:pP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1.4. </a:t>
            </a:r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Среднее  общее  образование.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22738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6200"/>
            <a:ext cx="6383712" cy="1070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ОБРАЗОВАТЕЛЬНЫЕ ПРОГРАММЫ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10.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5" y="1219200"/>
            <a:ext cx="883602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450215" algn="ctr">
              <a:lnSpc>
                <a:spcPct val="150000"/>
              </a:lnSpc>
              <a:spcAft>
                <a:spcPts val="1800"/>
              </a:spcAft>
            </a:pPr>
            <a:r>
              <a:rPr lang="ru-RU" sz="2800" b="1" dirty="0">
                <a:solidFill>
                  <a:srgbClr val="000066"/>
                </a:solidFill>
                <a:latin typeface="Times New Roman"/>
                <a:ea typeface="Times New Roman"/>
              </a:rPr>
              <a:t>Образовательные программы определяют содержание образования. </a:t>
            </a:r>
          </a:p>
          <a:p>
            <a:pPr marL="36195" marR="36195" indent="450215" algn="just">
              <a:lnSpc>
                <a:spcPct val="150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000066"/>
                </a:solidFill>
                <a:latin typeface="Times New Roman"/>
                <a:ea typeface="Times New Roman"/>
              </a:rPr>
              <a:t>В Донецкой Народной Республике образовательный процесс в сфере общего и профессионального образования, а также профессионального обучения основан на реализации </a:t>
            </a:r>
            <a:r>
              <a:rPr lang="ru-RU" sz="2400" b="1" dirty="0">
                <a:solidFill>
                  <a:srgbClr val="800000"/>
                </a:solidFill>
                <a:latin typeface="Times New Roman"/>
                <a:ea typeface="Times New Roman"/>
              </a:rPr>
              <a:t>основных образовательных программ</a:t>
            </a:r>
            <a:r>
              <a:rPr lang="ru-RU" sz="2400" b="1" dirty="0">
                <a:solidFill>
                  <a:srgbClr val="000066"/>
                </a:solidFill>
                <a:latin typeface="Times New Roman"/>
                <a:ea typeface="Times New Roman"/>
              </a:rPr>
              <a:t>, а применительно к дополнительному образованию реализуются </a:t>
            </a:r>
            <a:r>
              <a:rPr lang="ru-RU" sz="2400" b="1" dirty="0">
                <a:solidFill>
                  <a:srgbClr val="800000"/>
                </a:solidFill>
                <a:latin typeface="Times New Roman"/>
                <a:ea typeface="Times New Roman"/>
              </a:rPr>
              <a:t>дополнительные образовательные программы</a:t>
            </a:r>
            <a:r>
              <a:rPr lang="ru-RU" sz="2400" b="1" dirty="0">
                <a:solidFill>
                  <a:srgbClr val="000066"/>
                </a:solidFill>
                <a:latin typeface="Times New Roman"/>
                <a:ea typeface="Times New Roman"/>
              </a:rPr>
              <a:t>.</a:t>
            </a:r>
            <a:endParaRPr lang="ru-RU" sz="2400" b="1" dirty="0">
              <a:solidFill>
                <a:srgbClr val="000066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5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0037" y="417576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92" y="1925449"/>
            <a:ext cx="69310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dirty="0">
                <a:solidFill>
                  <a:srgbClr val="FFFFFF"/>
                </a:solidFill>
                <a:cs typeface="Calibri"/>
              </a:rPr>
              <a:t>Виды </a:t>
            </a:r>
            <a:r>
              <a:rPr sz="2100" spc="-5" dirty="0">
                <a:solidFill>
                  <a:srgbClr val="FFFFFF"/>
                </a:solidFill>
                <a:cs typeface="Calibri"/>
              </a:rPr>
              <a:t>образовательных программ установлены ч.ч. </a:t>
            </a:r>
            <a:r>
              <a:rPr sz="2100" dirty="0">
                <a:solidFill>
                  <a:srgbClr val="FFFFFF"/>
                </a:solidFill>
                <a:cs typeface="Calibri"/>
              </a:rPr>
              <a:t>3-4 </a:t>
            </a:r>
            <a:r>
              <a:rPr sz="2100" spc="-30" dirty="0">
                <a:solidFill>
                  <a:srgbClr val="FFFFFF"/>
                </a:solidFill>
                <a:cs typeface="Calibri"/>
              </a:rPr>
              <a:t>ст.</a:t>
            </a:r>
            <a:r>
              <a:rPr sz="21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cs typeface="Calibri"/>
              </a:rPr>
              <a:t>12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2" y="1143001"/>
            <a:ext cx="9106656" cy="52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4469" y="6465989"/>
            <a:ext cx="36279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lang="ru-RU" spc="-5" dirty="0" smtClean="0">
                <a:solidFill>
                  <a:prstClr val="white"/>
                </a:solidFill>
              </a:rPr>
              <a:t>Министерство образования и науки  Донецкой Народной Республики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герб днр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7" y="1524000"/>
            <a:ext cx="8836025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5"/>
              </a:lnSpc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447801"/>
            <a:ext cx="8763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lnSpc>
                <a:spcPts val="2000"/>
              </a:lnSpc>
              <a:spcBef>
                <a:spcPts val="225"/>
              </a:spcBef>
              <a:spcAft>
                <a:spcPts val="225"/>
              </a:spcAft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ts val="1605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6200"/>
            <a:ext cx="6383712" cy="10523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  СИСТЕМЫ   ОБРАЗОВАНИЯ</a:t>
            </a:r>
          </a:p>
          <a:p>
            <a:pPr marL="285750" marR="36195" algn="ctr">
              <a:lnSpc>
                <a:spcPct val="115000"/>
              </a:lnSpc>
              <a:spcAft>
                <a:spcPts val="1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8.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http://dnr-online.ru/wp-content/uploads/2015/09/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0"/>
            <a:ext cx="1524000" cy="10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ger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12" y="7938"/>
            <a:ext cx="1224785" cy="1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6" y="1371600"/>
            <a:ext cx="9217024" cy="517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450215" algn="ctr">
              <a:lnSpc>
                <a:spcPct val="115000"/>
              </a:lnSpc>
              <a:spcAft>
                <a:spcPts val="1800"/>
              </a:spcAft>
            </a:pP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I. </a:t>
            </a:r>
            <a:r>
              <a:rPr lang="ru-RU" sz="28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  основным  образовательным </a:t>
            </a:r>
          </a:p>
          <a:p>
            <a:pPr marL="36195" marR="36195" indent="450215" algn="ctr">
              <a:lnSpc>
                <a:spcPct val="115000"/>
              </a:lnSpc>
              <a:spcAft>
                <a:spcPts val="1800"/>
              </a:spcAft>
            </a:pPr>
            <a:r>
              <a:rPr lang="ru-RU" sz="28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программам  относятся:</a:t>
            </a:r>
            <a:endParaRPr lang="ru-RU" sz="2400" b="1" dirty="0">
              <a:solidFill>
                <a:srgbClr val="000066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6195" marR="36195" indent="450215" algn="just">
              <a:lnSpc>
                <a:spcPct val="115000"/>
              </a:lnSpc>
              <a:spcAft>
                <a:spcPts val="18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Основные общеобразовательные программы: </a:t>
            </a:r>
          </a:p>
          <a:p>
            <a:pPr marR="36195" algn="just">
              <a:lnSpc>
                <a:spcPct val="115000"/>
              </a:lnSpc>
              <a:spcAft>
                <a:spcPts val="1800"/>
              </a:spcAft>
            </a:pP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1.1.  Образовательные программы дошкольного образования.</a:t>
            </a:r>
          </a:p>
          <a:p>
            <a:pPr marR="36195" algn="just">
              <a:lnSpc>
                <a:spcPct val="115000"/>
              </a:lnSpc>
              <a:spcAft>
                <a:spcPts val="1800"/>
              </a:spcAft>
            </a:pP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1.2.  Образовательные программы начального общего образования. </a:t>
            </a:r>
          </a:p>
          <a:p>
            <a:pPr marR="36195" algn="just">
              <a:lnSpc>
                <a:spcPct val="115000"/>
              </a:lnSpc>
              <a:spcAft>
                <a:spcPts val="1800"/>
              </a:spcAft>
            </a:pP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1.3.  Образовательные  программы  основного  общего образования.</a:t>
            </a:r>
          </a:p>
          <a:p>
            <a:pPr marR="36195" algn="just">
              <a:lnSpc>
                <a:spcPct val="115000"/>
              </a:lnSpc>
              <a:spcAft>
                <a:spcPts val="1800"/>
              </a:spcAft>
            </a:pP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1.4.  Образовательные программы среднего общего образования.</a:t>
            </a:r>
          </a:p>
          <a:p>
            <a:pPr marL="36195" marR="36195" indent="450215" algn="just">
              <a:lnSpc>
                <a:spcPct val="115000"/>
              </a:lnSpc>
              <a:spcAft>
                <a:spcPts val="1800"/>
              </a:spcAft>
            </a:pPr>
            <a:endParaRPr lang="ru-RU" sz="2400" dirty="0">
              <a:solidFill>
                <a:prstClr val="black"/>
              </a:solidFill>
              <a:latin typeface="Arial"/>
              <a:ea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76200"/>
            <a:ext cx="6383712" cy="1070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ОБРАЗОВАТЕЛЬНЫЕ ПРОГРАММЫ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(Статья 10.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Закона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ДНР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«Об образовании»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4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3743</Words>
  <Application>Microsoft Office PowerPoint</Application>
  <PresentationFormat>Экран (4:3)</PresentationFormat>
  <Paragraphs>613</Paragraphs>
  <Slides>48</Slides>
  <Notes>46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48</vt:i4>
      </vt:variant>
    </vt:vector>
  </HeadingPairs>
  <TitlesOfParts>
    <vt:vector size="52" baseType="lpstr">
      <vt:lpstr>Тема Office</vt:lpstr>
      <vt:lpstr>2_Тема Office</vt:lpstr>
      <vt:lpstr>2_Office Theme</vt:lpstr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План внеурочной деятельности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Кулик</dc:creator>
  <cp:lastModifiedBy>Yana</cp:lastModifiedBy>
  <cp:revision>3</cp:revision>
  <dcterms:created xsi:type="dcterms:W3CDTF">2018-08-21T12:26:13Z</dcterms:created>
  <dcterms:modified xsi:type="dcterms:W3CDTF">2018-08-30T14:33:23Z</dcterms:modified>
</cp:coreProperties>
</file>