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7.jpeg" ContentType="image/jpeg"/>
  <Override PartName="/ppt/media/image1.png" ContentType="image/png"/>
  <Override PartName="/ppt/media/image2.png" ContentType="image/png"/>
  <Override PartName="/ppt/media/image4.jpeg" ContentType="image/jpeg"/>
  <Override PartName="/ppt/media/image3.jpeg" ContentType="image/jpeg"/>
  <Override PartName="/ppt/media/image5.jpeg" ContentType="image/jpeg"/>
  <Override PartName="/ppt/media/image6.jpeg" ContentType="image/jpeg"/>
  <Override PartName="/ppt/media/image8.jpeg" ContentType="image/jpeg"/>
  <Override PartName="/ppt/media/image9.jpeg" ContentType="image/jpe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GB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22/08/18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6D808F21-888B-4DE9-B61B-A2538F60F972}" type="slidenum">
              <a:rPr lang="en-GB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&lt;номер&gt;</a:t>
            </a:fld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lang="ru-RU" sz="1800" spc="-1">
                <a:latin typeface="Georgia"/>
              </a:rPr>
              <a:t>Для правки текста заголовка щёлкните мышью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800" spc="-1">
                <a:latin typeface="Georgia"/>
              </a:rPr>
              <a:t>Для правки структуры щёлкните мышью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ru-RU" sz="2000" spc="-1">
                <a:latin typeface="Georgia"/>
              </a:rPr>
              <a:t>Второй уровень структуры</a:t>
            </a:r>
            <a:endParaRPr/>
          </a:p>
          <a:p>
            <a:pPr lvl="2" marL="1296000" indent="-288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pc="-1">
                <a:latin typeface="Georgia"/>
              </a:rPr>
              <a:t>Третий уровень структуры</a:t>
            </a:r>
            <a:endParaRPr/>
          </a:p>
          <a:p>
            <a:pPr lvl="3" marL="1728000" indent="-216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ru-RU" sz="1800" spc="-1">
                <a:latin typeface="Georgia"/>
              </a:rPr>
              <a:t>Четвёртый уровень структуры</a:t>
            </a:r>
            <a:endParaRPr/>
          </a:p>
          <a:p>
            <a:pPr lvl="4" marL="2160000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000" spc="-1">
                <a:latin typeface="Georgia"/>
              </a:rPr>
              <a:t>Пятый уровень структуры</a:t>
            </a:r>
            <a:endParaRPr/>
          </a:p>
          <a:p>
            <a:pPr lvl="5" marL="2592000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000" spc="-1">
                <a:latin typeface="Georgia"/>
              </a:rPr>
              <a:t>Шестой уровень структуры</a:t>
            </a:r>
            <a:endParaRPr/>
          </a:p>
          <a:p>
            <a:pPr lvl="6" marL="3024000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000" spc="-1">
                <a:latin typeface="Georgia"/>
              </a:rPr>
              <a:t>Седьмой уровень структуры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0" y="0"/>
            <a:ext cx="12191760" cy="6857640"/>
          </a:xfrm>
          <a:prstGeom prst="frame">
            <a:avLst>
              <a:gd name="adj1" fmla="val 7262"/>
            </a:avLst>
          </a:prstGeom>
          <a:blipFill>
            <a:blip r:embed="rId1"/>
            <a:tile/>
          </a:blip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CustomShape 2"/>
          <p:cNvSpPr/>
          <p:nvPr/>
        </p:nvSpPr>
        <p:spPr>
          <a:xfrm>
            <a:off x="609480" y="87120"/>
            <a:ext cx="538812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i="1" lang="en-GB" sz="2000" spc="-1" strike="noStrike">
                <a:solidFill>
                  <a:srgbClr val="fff0c2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 любовью к родному краю …</a:t>
            </a:r>
            <a:endParaRPr/>
          </a:p>
        </p:txBody>
      </p:sp>
      <p:sp>
        <p:nvSpPr>
          <p:cNvPr id="41" name="CustomShape 3"/>
          <p:cNvSpPr/>
          <p:nvPr/>
        </p:nvSpPr>
        <p:spPr>
          <a:xfrm>
            <a:off x="6683760" y="6444360"/>
            <a:ext cx="521388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Русский язык. Интерактивные таблицы</a:t>
            </a:r>
            <a:endParaRPr/>
          </a:p>
        </p:txBody>
      </p:sp>
      <p:sp>
        <p:nvSpPr>
          <p:cNvPr id="42" name="CustomShape 4"/>
          <p:cNvSpPr/>
          <p:nvPr/>
        </p:nvSpPr>
        <p:spPr>
          <a:xfrm>
            <a:off x="5752080" y="5682240"/>
            <a:ext cx="696240" cy="522000"/>
          </a:xfrm>
          <a:prstGeom prst="rect">
            <a:avLst/>
          </a:prstGeom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CustomShape 5"/>
          <p:cNvSpPr/>
          <p:nvPr/>
        </p:nvSpPr>
        <p:spPr>
          <a:xfrm>
            <a:off x="3997080" y="1097280"/>
            <a:ext cx="4192920" cy="395280"/>
          </a:xfrm>
          <a:prstGeom prst="rect">
            <a:avLst/>
          </a:prstGeom>
          <a:noFill/>
          <a:ln w="28440">
            <a:solidFill>
              <a:schemeClr val="accent6">
                <a:lumMod val="60000"/>
                <a:lumOff val="4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 sz="2000" spc="398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ПРИЧАСТИЯ</a:t>
            </a:r>
            <a:endParaRPr/>
          </a:p>
        </p:txBody>
      </p:sp>
      <p:sp>
        <p:nvSpPr>
          <p:cNvPr id="44" name="CustomShape 6"/>
          <p:cNvSpPr/>
          <p:nvPr/>
        </p:nvSpPr>
        <p:spPr>
          <a:xfrm>
            <a:off x="1215000" y="1985400"/>
            <a:ext cx="4127400" cy="100548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1600" spc="398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ДЕЙСТВИТЕЛЬНЫЕ</a:t>
            </a:r>
            <a:endParaRPr/>
          </a:p>
        </p:txBody>
      </p:sp>
      <p:sp>
        <p:nvSpPr>
          <p:cNvPr id="45" name="CustomShape 7"/>
          <p:cNvSpPr/>
          <p:nvPr/>
        </p:nvSpPr>
        <p:spPr>
          <a:xfrm>
            <a:off x="6788160" y="1981080"/>
            <a:ext cx="4127400" cy="100548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1600" spc="398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СТРАДАТЕЛЬНЫЕ</a:t>
            </a:r>
            <a:endParaRPr/>
          </a:p>
        </p:txBody>
      </p:sp>
      <p:sp>
        <p:nvSpPr>
          <p:cNvPr id="46" name="CustomShape 8"/>
          <p:cNvSpPr/>
          <p:nvPr/>
        </p:nvSpPr>
        <p:spPr>
          <a:xfrm>
            <a:off x="4467600" y="1606680"/>
            <a:ext cx="417600" cy="247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CustomShape 9"/>
          <p:cNvSpPr/>
          <p:nvPr/>
        </p:nvSpPr>
        <p:spPr>
          <a:xfrm>
            <a:off x="7350120" y="1602360"/>
            <a:ext cx="417600" cy="247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10"/>
          <p:cNvSpPr/>
          <p:nvPr/>
        </p:nvSpPr>
        <p:spPr>
          <a:xfrm>
            <a:off x="1136520" y="3304800"/>
            <a:ext cx="4597920" cy="268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машинист, вед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ущ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ий поезд</a:t>
            </a:r>
            <a:endParaRPr/>
          </a:p>
          <a:p>
            <a:pPr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мальчик, чита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ющ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ий книгу</a:t>
            </a:r>
            <a:endParaRPr/>
          </a:p>
          <a:p>
            <a:pPr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хорошо вид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ящ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ий человек</a:t>
            </a:r>
            <a:endParaRPr/>
          </a:p>
          <a:p>
            <a:pPr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товарищ, держ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ащ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ий слово</a:t>
            </a:r>
            <a:endParaRPr/>
          </a:p>
          <a:p>
            <a:pPr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доктор, вылечи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вш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ий ребёнка </a:t>
            </a:r>
            <a:endParaRPr/>
          </a:p>
          <a:p>
            <a:pPr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террикон, порос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ш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ий деревьями</a:t>
            </a:r>
            <a:endParaRPr/>
          </a:p>
        </p:txBody>
      </p:sp>
      <p:sp>
        <p:nvSpPr>
          <p:cNvPr id="49" name="CustomShape 11"/>
          <p:cNvSpPr/>
          <p:nvPr/>
        </p:nvSpPr>
        <p:spPr>
          <a:xfrm>
            <a:off x="6622920" y="3326760"/>
            <a:ext cx="4885200" cy="268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поезд, вед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ом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ый профессионалом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книга, чита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ем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ая мальчиком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хорошо вид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им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ый объект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слово, сдержа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нн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ое товарищем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ребёнок, вылеч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енн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ый доктором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стол, покры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т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ый скатертью </a:t>
            </a:r>
            <a:endParaRPr/>
          </a:p>
        </p:txBody>
      </p:sp>
      <p:sp>
        <p:nvSpPr>
          <p:cNvPr id="50" name="CustomShape 12"/>
          <p:cNvSpPr/>
          <p:nvPr/>
        </p:nvSpPr>
        <p:spPr>
          <a:xfrm>
            <a:off x="8530200" y="640080"/>
            <a:ext cx="2468520" cy="456840"/>
          </a:xfrm>
          <a:prstGeom prst="flowChartOnlineStorage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значение</a:t>
            </a:r>
            <a:endParaRPr/>
          </a:p>
        </p:txBody>
      </p:sp>
      <p:sp>
        <p:nvSpPr>
          <p:cNvPr id="51" name="CustomShape 13"/>
          <p:cNvSpPr/>
          <p:nvPr/>
        </p:nvSpPr>
        <p:spPr>
          <a:xfrm flipH="1">
            <a:off x="1100880" y="644400"/>
            <a:ext cx="2468520" cy="456840"/>
          </a:xfrm>
          <a:prstGeom prst="flowChartOnlineStorage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значение</a:t>
            </a:r>
            <a:endParaRPr/>
          </a:p>
        </p:txBody>
      </p:sp>
      <p:sp>
        <p:nvSpPr>
          <p:cNvPr id="52" name="CustomShape 14"/>
          <p:cNvSpPr/>
          <p:nvPr/>
        </p:nvSpPr>
        <p:spPr>
          <a:xfrm flipH="1">
            <a:off x="1071000" y="1293120"/>
            <a:ext cx="2716560" cy="456840"/>
          </a:xfrm>
          <a:prstGeom prst="flowChartOnlineStorage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образование</a:t>
            </a:r>
            <a:endParaRPr/>
          </a:p>
        </p:txBody>
      </p:sp>
      <p:sp>
        <p:nvSpPr>
          <p:cNvPr id="53" name="CustomShape 15"/>
          <p:cNvSpPr/>
          <p:nvPr/>
        </p:nvSpPr>
        <p:spPr>
          <a:xfrm rot="16200000">
            <a:off x="300240" y="1384560"/>
            <a:ext cx="1083960" cy="48312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CustomShape 16"/>
          <p:cNvSpPr/>
          <p:nvPr/>
        </p:nvSpPr>
        <p:spPr>
          <a:xfrm flipH="1" rot="5400000">
            <a:off x="10707120" y="1393200"/>
            <a:ext cx="1083960" cy="48312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5" name="CustomShape 17"/>
          <p:cNvSpPr/>
          <p:nvPr/>
        </p:nvSpPr>
        <p:spPr>
          <a:xfrm>
            <a:off x="8329680" y="1315080"/>
            <a:ext cx="2716560" cy="456840"/>
          </a:xfrm>
          <a:prstGeom prst="flowChartOnlineStorage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образование</a:t>
            </a:r>
            <a:endParaRPr/>
          </a:p>
        </p:txBody>
      </p:sp>
      <p:sp>
        <p:nvSpPr>
          <p:cNvPr id="56" name="CustomShape 18"/>
          <p:cNvSpPr/>
          <p:nvPr/>
        </p:nvSpPr>
        <p:spPr>
          <a:xfrm>
            <a:off x="5931000" y="5842080"/>
            <a:ext cx="317160" cy="228240"/>
          </a:xfrm>
          <a:prstGeom prst="actionButtonBeginning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7" name="CustomShape 19"/>
          <p:cNvSpPr/>
          <p:nvPr/>
        </p:nvSpPr>
        <p:spPr>
          <a:xfrm rot="16200000">
            <a:off x="3327840" y="4595040"/>
            <a:ext cx="254520" cy="3654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8" name="CustomShape 20"/>
          <p:cNvSpPr/>
          <p:nvPr/>
        </p:nvSpPr>
        <p:spPr>
          <a:xfrm rot="16200000">
            <a:off x="2931480" y="4120560"/>
            <a:ext cx="254520" cy="3654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9" name="CustomShape 21"/>
          <p:cNvSpPr/>
          <p:nvPr/>
        </p:nvSpPr>
        <p:spPr>
          <a:xfrm rot="16200000">
            <a:off x="3292920" y="3684960"/>
            <a:ext cx="254520" cy="3654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CustomShape 22"/>
          <p:cNvSpPr/>
          <p:nvPr/>
        </p:nvSpPr>
        <p:spPr>
          <a:xfrm rot="16200000">
            <a:off x="3301560" y="3223440"/>
            <a:ext cx="254520" cy="3654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1" name="CustomShape 23"/>
          <p:cNvSpPr/>
          <p:nvPr/>
        </p:nvSpPr>
        <p:spPr>
          <a:xfrm rot="16200000">
            <a:off x="8382960" y="4177080"/>
            <a:ext cx="254520" cy="3654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CustomShape 24"/>
          <p:cNvSpPr/>
          <p:nvPr/>
        </p:nvSpPr>
        <p:spPr>
          <a:xfrm rot="16200000">
            <a:off x="8143560" y="3271320"/>
            <a:ext cx="254520" cy="3654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CustomShape 25"/>
          <p:cNvSpPr/>
          <p:nvPr/>
        </p:nvSpPr>
        <p:spPr>
          <a:xfrm rot="16200000">
            <a:off x="8322120" y="3711240"/>
            <a:ext cx="254520" cy="3654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CustomShape 26"/>
          <p:cNvSpPr/>
          <p:nvPr/>
        </p:nvSpPr>
        <p:spPr>
          <a:xfrm rot="16200000">
            <a:off x="3419280" y="5039280"/>
            <a:ext cx="254520" cy="3654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27"/>
          <p:cNvSpPr/>
          <p:nvPr/>
        </p:nvSpPr>
        <p:spPr>
          <a:xfrm rot="16200000">
            <a:off x="3464640" y="5574600"/>
            <a:ext cx="208800" cy="2934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" name="CustomShape 28"/>
          <p:cNvSpPr/>
          <p:nvPr/>
        </p:nvSpPr>
        <p:spPr>
          <a:xfrm rot="16200000">
            <a:off x="8640000" y="4629960"/>
            <a:ext cx="254520" cy="3654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29"/>
          <p:cNvSpPr/>
          <p:nvPr/>
        </p:nvSpPr>
        <p:spPr>
          <a:xfrm rot="16200000">
            <a:off x="8931600" y="4993560"/>
            <a:ext cx="286920" cy="4896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8" name="CustomShape 30"/>
          <p:cNvSpPr/>
          <p:nvPr/>
        </p:nvSpPr>
        <p:spPr>
          <a:xfrm rot="16200000">
            <a:off x="8293320" y="5583600"/>
            <a:ext cx="208800" cy="293400"/>
          </a:xfrm>
          <a:prstGeom prst="chevron">
            <a:avLst>
              <a:gd name="adj" fmla="val 88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CustomShape 1"/>
          <p:cNvSpPr/>
          <p:nvPr/>
        </p:nvSpPr>
        <p:spPr>
          <a:xfrm>
            <a:off x="0" y="0"/>
            <a:ext cx="12191760" cy="6857640"/>
          </a:xfrm>
          <a:prstGeom prst="frame">
            <a:avLst>
              <a:gd name="adj1" fmla="val 7262"/>
            </a:avLst>
          </a:prstGeom>
          <a:blipFill>
            <a:blip r:embed="rId1"/>
            <a:tile/>
          </a:blip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CustomShape 2"/>
          <p:cNvSpPr/>
          <p:nvPr/>
        </p:nvSpPr>
        <p:spPr>
          <a:xfrm>
            <a:off x="609480" y="87120"/>
            <a:ext cx="538812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i="1" lang="en-GB" sz="2000" spc="-1" strike="noStrike">
                <a:solidFill>
                  <a:srgbClr val="fff0c2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 любовью к родному краю …</a:t>
            </a:r>
            <a:endParaRPr/>
          </a:p>
        </p:txBody>
      </p:sp>
      <p:sp>
        <p:nvSpPr>
          <p:cNvPr id="71" name="CustomShape 3"/>
          <p:cNvSpPr/>
          <p:nvPr/>
        </p:nvSpPr>
        <p:spPr>
          <a:xfrm>
            <a:off x="6683760" y="6444360"/>
            <a:ext cx="521388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Русский язык. Интерактивные таблицы</a:t>
            </a:r>
            <a:endParaRPr/>
          </a:p>
        </p:txBody>
      </p:sp>
      <p:sp>
        <p:nvSpPr>
          <p:cNvPr id="72" name="CustomShape 4"/>
          <p:cNvSpPr/>
          <p:nvPr/>
        </p:nvSpPr>
        <p:spPr>
          <a:xfrm>
            <a:off x="5752080" y="5682240"/>
            <a:ext cx="696240" cy="522000"/>
          </a:xfrm>
          <a:prstGeom prst="rect">
            <a:avLst/>
          </a:prstGeom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ustomShape 5"/>
          <p:cNvSpPr/>
          <p:nvPr/>
        </p:nvSpPr>
        <p:spPr>
          <a:xfrm>
            <a:off x="1123560" y="757800"/>
            <a:ext cx="9953640" cy="144972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ДЕЙСТВИТЕЛЬНЫЕ ПРИЧАСТИЯ 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обозначают признак того предмета, который сам производит действие: 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читающий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 ученик – это ученик, который читает 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сам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.</a:t>
            </a:r>
            <a:endParaRPr/>
          </a:p>
        </p:txBody>
      </p:sp>
      <p:pic>
        <p:nvPicPr>
          <p:cNvPr id="74" name="Picture 2" descr=""/>
          <p:cNvPicPr/>
          <p:nvPr/>
        </p:nvPicPr>
        <p:blipFill>
          <a:blip r:embed="rId2"/>
          <a:stretch/>
        </p:blipFill>
        <p:spPr>
          <a:xfrm>
            <a:off x="757800" y="2571840"/>
            <a:ext cx="5473080" cy="3019320"/>
          </a:xfrm>
          <a:prstGeom prst="rect">
            <a:avLst/>
          </a:prstGeom>
          <a:ln w="88920">
            <a:solidFill>
              <a:srgbClr val="ffffff"/>
            </a:solidFill>
            <a:miter/>
          </a:ln>
          <a:effectLst>
            <a:outerShdw algn="tl" blurRad="88900" rotWithShape="0">
              <a:srgbClr val="000000">
                <a:alpha val="45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5" name="CustomShape 6"/>
          <p:cNvSpPr/>
          <p:nvPr/>
        </p:nvSpPr>
        <p:spPr>
          <a:xfrm>
            <a:off x="6570720" y="2377440"/>
            <a:ext cx="4989600" cy="365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Лишь стоит мне глаза сомкнуть – 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Со мной любимые виденья…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Копёр указывает путь, 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 нём мечтал 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прошед</a:t>
            </a: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ш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ий</a:t>
            </a: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 день я.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Родимый край! Ты вновь со мной,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Ты вновь со мной, Донбасс далёкий…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Из селезневской проходной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Проржал мой Стрепет одинокий… 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Проснусь и вновь хочу заснуть: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Быть может, снова мне приснится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Всё 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озаря</a:t>
            </a: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ющ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ая</a:t>
            </a: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 путь – 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Моя донецкая жар-птица.</a:t>
            </a:r>
            <a:endParaRPr/>
          </a:p>
          <a:p>
            <a:pPr algn="r">
              <a:lnSpc>
                <a:spcPct val="10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(П. Беспощадный)</a:t>
            </a:r>
            <a:endParaRPr/>
          </a:p>
        </p:txBody>
      </p:sp>
      <p:sp>
        <p:nvSpPr>
          <p:cNvPr id="76" name="CustomShape 7"/>
          <p:cNvSpPr/>
          <p:nvPr/>
        </p:nvSpPr>
        <p:spPr>
          <a:xfrm>
            <a:off x="5931000" y="5842080"/>
            <a:ext cx="317160" cy="228240"/>
          </a:xfrm>
          <a:prstGeom prst="actionButtonBeginning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0" y="0"/>
            <a:ext cx="12191760" cy="6857640"/>
          </a:xfrm>
          <a:prstGeom prst="frame">
            <a:avLst>
              <a:gd name="adj1" fmla="val 7262"/>
            </a:avLst>
          </a:prstGeom>
          <a:blipFill>
            <a:blip r:embed="rId1"/>
            <a:tile/>
          </a:blip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8" name="CustomShape 2"/>
          <p:cNvSpPr/>
          <p:nvPr/>
        </p:nvSpPr>
        <p:spPr>
          <a:xfrm>
            <a:off x="609480" y="87120"/>
            <a:ext cx="538812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i="1" lang="en-GB" sz="2000" spc="-1" strike="noStrike">
                <a:solidFill>
                  <a:srgbClr val="fff0c2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 любовью к родному краю …</a:t>
            </a:r>
            <a:endParaRPr/>
          </a:p>
        </p:txBody>
      </p:sp>
      <p:sp>
        <p:nvSpPr>
          <p:cNvPr id="79" name="CustomShape 3"/>
          <p:cNvSpPr/>
          <p:nvPr/>
        </p:nvSpPr>
        <p:spPr>
          <a:xfrm>
            <a:off x="6683760" y="6444360"/>
            <a:ext cx="521388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Русский язык. Интерактивные таблицы</a:t>
            </a:r>
            <a:endParaRPr/>
          </a:p>
        </p:txBody>
      </p:sp>
      <p:sp>
        <p:nvSpPr>
          <p:cNvPr id="80" name="CustomShape 4"/>
          <p:cNvSpPr/>
          <p:nvPr/>
        </p:nvSpPr>
        <p:spPr>
          <a:xfrm>
            <a:off x="5752080" y="5682240"/>
            <a:ext cx="696240" cy="522000"/>
          </a:xfrm>
          <a:prstGeom prst="rect">
            <a:avLst/>
          </a:prstGeom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1" name="CustomShape 5"/>
          <p:cNvSpPr/>
          <p:nvPr/>
        </p:nvSpPr>
        <p:spPr>
          <a:xfrm>
            <a:off x="1123560" y="757800"/>
            <a:ext cx="9953640" cy="144972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СТРАДАТЕЛЬНЫЕ ПРИЧАСТИЯ 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обозначают признак того предмета, который испытывает на себе действие со стороны другого предмета: 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построенный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 дом – это дом, который </a:t>
            </a:r>
            <a:r>
              <a:rPr b="1" lang="en-GB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кто-то</a:t>
            </a:r>
            <a:r>
              <a:rPr b="1" lang="en-GB" sz="20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 построил.</a:t>
            </a:r>
            <a:endParaRPr/>
          </a:p>
        </p:txBody>
      </p:sp>
      <p:sp>
        <p:nvSpPr>
          <p:cNvPr id="82" name="CustomShape 6"/>
          <p:cNvSpPr/>
          <p:nvPr/>
        </p:nvSpPr>
        <p:spPr>
          <a:xfrm>
            <a:off x="6570720" y="2377440"/>
            <a:ext cx="4989600" cy="365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5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Когда бы ты, природа, мне открыла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Секрет рисунка, тайну свежих красок,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То на холсте б живой заговорила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Откатчица из нашего Донбасса.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Я поклоняюсь ей, подземной музе,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Я рядом с ней и строю, и творю,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Я с детства с ней в 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незыбл</a:t>
            </a: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ем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ом</a:t>
            </a: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 союзе,</a:t>
            </a:r>
            <a:endParaRPr/>
          </a:p>
          <a:p>
            <a:pPr algn="just">
              <a:lnSpc>
                <a:spcPct val="15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Родной я много песен подарю...</a:t>
            </a:r>
            <a:endParaRPr/>
          </a:p>
          <a:p>
            <a:pPr algn="r">
              <a:lnSpc>
                <a:spcPct val="150000"/>
              </a:lnSpc>
            </a:pPr>
            <a:r>
              <a:rPr b="1" lang="en-GB" sz="1800" spc="-1" strike="noStrike">
                <a:solidFill>
                  <a:srgbClr val="88371c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(П. Беспощадный)</a:t>
            </a:r>
            <a:endParaRPr/>
          </a:p>
        </p:txBody>
      </p:sp>
      <p:pic>
        <p:nvPicPr>
          <p:cNvPr id="83" name="Picture 2" descr=""/>
          <p:cNvPicPr/>
          <p:nvPr/>
        </p:nvPicPr>
        <p:blipFill>
          <a:blip r:embed="rId2"/>
          <a:stretch/>
        </p:blipFill>
        <p:spPr>
          <a:xfrm>
            <a:off x="768600" y="2586600"/>
            <a:ext cx="4788360" cy="3459600"/>
          </a:xfrm>
          <a:prstGeom prst="rect">
            <a:avLst/>
          </a:prstGeom>
          <a:ln w="88920">
            <a:solidFill>
              <a:srgbClr val="ffffff"/>
            </a:solidFill>
            <a:miter/>
          </a:ln>
          <a:effectLst>
            <a:outerShdw algn="tl" blurRad="88900" rotWithShape="0">
              <a:srgbClr val="000000">
                <a:alpha val="45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4" name="CustomShape 7"/>
          <p:cNvSpPr/>
          <p:nvPr/>
        </p:nvSpPr>
        <p:spPr>
          <a:xfrm>
            <a:off x="5931000" y="5842080"/>
            <a:ext cx="317160" cy="228240"/>
          </a:xfrm>
          <a:prstGeom prst="actionButtonBeginning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0" y="0"/>
            <a:ext cx="12191760" cy="6857640"/>
          </a:xfrm>
          <a:prstGeom prst="frame">
            <a:avLst>
              <a:gd name="adj1" fmla="val 7262"/>
            </a:avLst>
          </a:prstGeom>
          <a:blipFill>
            <a:blip r:embed="rId1"/>
            <a:tile/>
          </a:blip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CustomShape 2"/>
          <p:cNvSpPr/>
          <p:nvPr/>
        </p:nvSpPr>
        <p:spPr>
          <a:xfrm>
            <a:off x="609480" y="87120"/>
            <a:ext cx="538812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i="1" lang="en-GB" sz="2000" spc="-1" strike="noStrike">
                <a:solidFill>
                  <a:srgbClr val="fff0c2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 любовью к родному краю …</a:t>
            </a:r>
            <a:endParaRPr/>
          </a:p>
        </p:txBody>
      </p:sp>
      <p:sp>
        <p:nvSpPr>
          <p:cNvPr id="87" name="CustomShape 3"/>
          <p:cNvSpPr/>
          <p:nvPr/>
        </p:nvSpPr>
        <p:spPr>
          <a:xfrm>
            <a:off x="6683760" y="6444360"/>
            <a:ext cx="521388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Русский язык. Интерактивные таблицы</a:t>
            </a:r>
            <a:endParaRPr/>
          </a:p>
        </p:txBody>
      </p:sp>
      <p:sp>
        <p:nvSpPr>
          <p:cNvPr id="88" name="CustomShape 4"/>
          <p:cNvSpPr/>
          <p:nvPr/>
        </p:nvSpPr>
        <p:spPr>
          <a:xfrm>
            <a:off x="5752080" y="5682240"/>
            <a:ext cx="696240" cy="522000"/>
          </a:xfrm>
          <a:prstGeom prst="rect">
            <a:avLst/>
          </a:prstGeom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CustomShape 5"/>
          <p:cNvSpPr/>
          <p:nvPr/>
        </p:nvSpPr>
        <p:spPr>
          <a:xfrm>
            <a:off x="1240920" y="679320"/>
            <a:ext cx="9653040" cy="6660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2000" spc="398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ОБРАЗОВАНИЕ ДЕЙСТВИТЕЛЬНЫХ ПРИЧАСТИЙ</a:t>
            </a:r>
            <a:endParaRPr/>
          </a:p>
        </p:txBody>
      </p:sp>
      <p:sp>
        <p:nvSpPr>
          <p:cNvPr id="90" name="CustomShape 6"/>
          <p:cNvSpPr/>
          <p:nvPr/>
        </p:nvSpPr>
        <p:spPr>
          <a:xfrm>
            <a:off x="3135240" y="1384560"/>
            <a:ext cx="417600" cy="247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1" name="CustomShape 7"/>
          <p:cNvSpPr/>
          <p:nvPr/>
        </p:nvSpPr>
        <p:spPr>
          <a:xfrm>
            <a:off x="8551800" y="1393200"/>
            <a:ext cx="417600" cy="247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2" name="CustomShape 8"/>
          <p:cNvSpPr/>
          <p:nvPr/>
        </p:nvSpPr>
        <p:spPr>
          <a:xfrm>
            <a:off x="1319400" y="1711080"/>
            <a:ext cx="4232160" cy="404640"/>
          </a:xfrm>
          <a:prstGeom prst="ellipse">
            <a:avLst/>
          </a:prstGeom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Настоящего времени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93" name="CustomShape 9"/>
          <p:cNvSpPr/>
          <p:nvPr/>
        </p:nvSpPr>
        <p:spPr>
          <a:xfrm>
            <a:off x="6605280" y="1720080"/>
            <a:ext cx="4232160" cy="404640"/>
          </a:xfrm>
          <a:prstGeom prst="ellipse">
            <a:avLst/>
          </a:prstGeom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Прошедшего времени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94" name="CustomShape 10"/>
          <p:cNvSpPr/>
          <p:nvPr/>
        </p:nvSpPr>
        <p:spPr>
          <a:xfrm>
            <a:off x="8551800" y="2229480"/>
            <a:ext cx="417600" cy="247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CustomShape 11"/>
          <p:cNvSpPr/>
          <p:nvPr/>
        </p:nvSpPr>
        <p:spPr>
          <a:xfrm>
            <a:off x="3139560" y="2225160"/>
            <a:ext cx="417600" cy="247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6" name="CustomShape 12"/>
          <p:cNvSpPr/>
          <p:nvPr/>
        </p:nvSpPr>
        <p:spPr>
          <a:xfrm>
            <a:off x="1005840" y="2586600"/>
            <a:ext cx="4924440" cy="360504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50000"/>
              </a:lnSpc>
            </a:pPr>
            <a:endParaRPr/>
          </a:p>
          <a:p>
            <a:pPr algn="ctr">
              <a:lnSpc>
                <a:spcPct val="150000"/>
              </a:lnSpc>
            </a:pP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Основа глаголов  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настоящего времени 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несовершенного вида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+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Суффиксы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-ущ-, -ющ- (от глаг. I спр.)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-ащ-, -ящ-(от глаг. II спр.)</a:t>
            </a:r>
            <a:endParaRPr/>
          </a:p>
          <a:p>
            <a:pPr algn="ctr">
              <a:lnSpc>
                <a:spcPct val="150000"/>
              </a:lnSpc>
            </a:pPr>
            <a:endParaRPr/>
          </a:p>
          <a:p>
            <a:pPr algn="ctr">
              <a:lnSpc>
                <a:spcPct val="150000"/>
              </a:lnSpc>
            </a:pPr>
            <a:endParaRPr/>
          </a:p>
        </p:txBody>
      </p:sp>
      <p:sp>
        <p:nvSpPr>
          <p:cNvPr id="97" name="CustomShape 13"/>
          <p:cNvSpPr/>
          <p:nvPr/>
        </p:nvSpPr>
        <p:spPr>
          <a:xfrm flipH="1">
            <a:off x="6292080" y="2595240"/>
            <a:ext cx="4889520" cy="358308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50000"/>
              </a:lnSpc>
            </a:pP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Основа глаголов  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неопределённой формы несовершенного и совершенного  видов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+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Суффиксы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-вш-, -ш-</a:t>
            </a:r>
            <a:endParaRPr/>
          </a:p>
          <a:p>
            <a:pPr algn="ctr">
              <a:lnSpc>
                <a:spcPct val="150000"/>
              </a:lnSpc>
            </a:pPr>
            <a:endParaRPr/>
          </a:p>
        </p:txBody>
      </p:sp>
      <p:sp>
        <p:nvSpPr>
          <p:cNvPr id="98" name="CustomShape 14"/>
          <p:cNvSpPr/>
          <p:nvPr/>
        </p:nvSpPr>
        <p:spPr>
          <a:xfrm>
            <a:off x="5931000" y="5842080"/>
            <a:ext cx="317160" cy="228240"/>
          </a:xfrm>
          <a:prstGeom prst="actionButtonBeginning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0" y="0"/>
            <a:ext cx="12191760" cy="6857640"/>
          </a:xfrm>
          <a:prstGeom prst="frame">
            <a:avLst>
              <a:gd name="adj1" fmla="val 7262"/>
            </a:avLst>
          </a:prstGeom>
          <a:blipFill>
            <a:blip r:embed="rId1"/>
            <a:tile/>
          </a:blip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CustomShape 2"/>
          <p:cNvSpPr/>
          <p:nvPr/>
        </p:nvSpPr>
        <p:spPr>
          <a:xfrm>
            <a:off x="609480" y="87120"/>
            <a:ext cx="538812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i="1" lang="en-GB" sz="2000" spc="-1" strike="noStrike">
                <a:solidFill>
                  <a:srgbClr val="fff0c2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 любовью к родному краю …</a:t>
            </a:r>
            <a:endParaRPr/>
          </a:p>
        </p:txBody>
      </p:sp>
      <p:sp>
        <p:nvSpPr>
          <p:cNvPr id="101" name="CustomShape 3"/>
          <p:cNvSpPr/>
          <p:nvPr/>
        </p:nvSpPr>
        <p:spPr>
          <a:xfrm>
            <a:off x="6683760" y="6444360"/>
            <a:ext cx="521388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Русский язык. Интерактивные таблицы</a:t>
            </a:r>
            <a:endParaRPr/>
          </a:p>
        </p:txBody>
      </p:sp>
      <p:sp>
        <p:nvSpPr>
          <p:cNvPr id="102" name="CustomShape 4"/>
          <p:cNvSpPr/>
          <p:nvPr/>
        </p:nvSpPr>
        <p:spPr>
          <a:xfrm>
            <a:off x="5752080" y="5682240"/>
            <a:ext cx="696240" cy="522000"/>
          </a:xfrm>
          <a:prstGeom prst="rect">
            <a:avLst/>
          </a:prstGeom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CustomShape 5"/>
          <p:cNvSpPr/>
          <p:nvPr/>
        </p:nvSpPr>
        <p:spPr>
          <a:xfrm>
            <a:off x="1240920" y="679320"/>
            <a:ext cx="9653040" cy="6660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2000" spc="398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ОБРАЗОВАНИЕ СТРАДАТЕЛЬНЫХ ПРИЧАСТИЙ</a:t>
            </a:r>
            <a:endParaRPr/>
          </a:p>
        </p:txBody>
      </p:sp>
      <p:sp>
        <p:nvSpPr>
          <p:cNvPr id="104" name="CustomShape 6"/>
          <p:cNvSpPr/>
          <p:nvPr/>
        </p:nvSpPr>
        <p:spPr>
          <a:xfrm>
            <a:off x="1005840" y="2586600"/>
            <a:ext cx="4924440" cy="360504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50000"/>
              </a:lnSpc>
            </a:pPr>
            <a:endParaRPr/>
          </a:p>
          <a:p>
            <a:pPr algn="ctr">
              <a:lnSpc>
                <a:spcPct val="150000"/>
              </a:lnSpc>
            </a:pP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Основа переходных глаголов  настоящего времени 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несовершенного вида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+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Суффиксы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-ем-, -ом- (от глаг. I спр.)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-им-(от глаг. II спр.)</a:t>
            </a:r>
            <a:endParaRPr/>
          </a:p>
          <a:p>
            <a:pPr algn="ctr">
              <a:lnSpc>
                <a:spcPct val="150000"/>
              </a:lnSpc>
            </a:pPr>
            <a:endParaRPr/>
          </a:p>
          <a:p>
            <a:pPr algn="ctr">
              <a:lnSpc>
                <a:spcPct val="150000"/>
              </a:lnSpc>
            </a:pPr>
            <a:endParaRPr/>
          </a:p>
        </p:txBody>
      </p:sp>
      <p:sp>
        <p:nvSpPr>
          <p:cNvPr id="105" name="CustomShape 7"/>
          <p:cNvSpPr/>
          <p:nvPr/>
        </p:nvSpPr>
        <p:spPr>
          <a:xfrm flipH="1">
            <a:off x="6292080" y="2595240"/>
            <a:ext cx="4889520" cy="358308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50000"/>
              </a:lnSpc>
            </a:pP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Основа неопределённой формы переходных глаголов  несовершенного и совершенного  видов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+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Суффиксы</a:t>
            </a:r>
            <a:endParaRPr/>
          </a:p>
          <a:p>
            <a:pPr algn="ctr">
              <a:lnSpc>
                <a:spcPct val="15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-нн-, -енн-, -т-</a:t>
            </a:r>
            <a:endParaRPr/>
          </a:p>
          <a:p>
            <a:pPr algn="ctr">
              <a:lnSpc>
                <a:spcPct val="150000"/>
              </a:lnSpc>
            </a:pPr>
            <a:endParaRPr/>
          </a:p>
        </p:txBody>
      </p:sp>
      <p:sp>
        <p:nvSpPr>
          <p:cNvPr id="106" name="CustomShape 8"/>
          <p:cNvSpPr/>
          <p:nvPr/>
        </p:nvSpPr>
        <p:spPr>
          <a:xfrm>
            <a:off x="5931000" y="5842080"/>
            <a:ext cx="317160" cy="228240"/>
          </a:xfrm>
          <a:prstGeom prst="actionButtonBeginning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7" name="CustomShape 9"/>
          <p:cNvSpPr/>
          <p:nvPr/>
        </p:nvSpPr>
        <p:spPr>
          <a:xfrm>
            <a:off x="1319400" y="1711080"/>
            <a:ext cx="4232160" cy="404640"/>
          </a:xfrm>
          <a:prstGeom prst="ellipse">
            <a:avLst/>
          </a:prstGeom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Настоящего времени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08" name="CustomShape 10"/>
          <p:cNvSpPr/>
          <p:nvPr/>
        </p:nvSpPr>
        <p:spPr>
          <a:xfrm>
            <a:off x="6605280" y="1720080"/>
            <a:ext cx="4232160" cy="404640"/>
          </a:xfrm>
          <a:prstGeom prst="ellipse">
            <a:avLst/>
          </a:prstGeom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851c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Прошедшего времени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09" name="CustomShape 11"/>
          <p:cNvSpPr/>
          <p:nvPr/>
        </p:nvSpPr>
        <p:spPr>
          <a:xfrm>
            <a:off x="3135240" y="1384560"/>
            <a:ext cx="417600" cy="247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0" name="CustomShape 12"/>
          <p:cNvSpPr/>
          <p:nvPr/>
        </p:nvSpPr>
        <p:spPr>
          <a:xfrm>
            <a:off x="3139560" y="2225160"/>
            <a:ext cx="417600" cy="247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1" name="CustomShape 13"/>
          <p:cNvSpPr/>
          <p:nvPr/>
        </p:nvSpPr>
        <p:spPr>
          <a:xfrm>
            <a:off x="8551800" y="1393200"/>
            <a:ext cx="417600" cy="247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CustomShape 14"/>
          <p:cNvSpPr/>
          <p:nvPr/>
        </p:nvSpPr>
        <p:spPr>
          <a:xfrm>
            <a:off x="8551800" y="2229480"/>
            <a:ext cx="417600" cy="247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Application>LibreOffice/5.0.0.5$Windows_x86 LibreOffice_project/1b1a90865e348b492231e1c451437d7a15bb262b</Application>
  <Paragraphs>93</Paragraphs>
  <Company>Home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2018-01-05T10:01:47Z</dcterms:created>
  <dc:creator>Лариса Плыс</dc:creator>
  <dc:language>en-GB</dc:language>
  <cp:lastModifiedBy>7</cp:lastModifiedBy>
  <dcterms:modified xsi:type="dcterms:W3CDTF">2018-02-13T19:07:15Z</dcterms:modified>
  <cp:revision>53</cp:revision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Home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Произвольный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5</vt:i4>
  </property>
</Properties>
</file>